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83" r:id="rId2"/>
    <p:sldId id="277" r:id="rId3"/>
    <p:sldId id="285" r:id="rId4"/>
    <p:sldId id="286" r:id="rId5"/>
    <p:sldId id="287" r:id="rId6"/>
    <p:sldId id="288" r:id="rId7"/>
    <p:sldId id="289" r:id="rId8"/>
    <p:sldId id="293" r:id="rId9"/>
    <p:sldId id="290" r:id="rId10"/>
    <p:sldId id="291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330" r:id="rId45"/>
    <p:sldId id="331" r:id="rId46"/>
    <p:sldId id="333" r:id="rId47"/>
    <p:sldId id="334" r:id="rId48"/>
    <p:sldId id="335" r:id="rId49"/>
    <p:sldId id="336" r:id="rId50"/>
    <p:sldId id="337" r:id="rId51"/>
    <p:sldId id="338" r:id="rId52"/>
    <p:sldId id="339" r:id="rId53"/>
    <p:sldId id="340" r:id="rId54"/>
    <p:sldId id="341" r:id="rId55"/>
    <p:sldId id="342" r:id="rId56"/>
    <p:sldId id="349" r:id="rId57"/>
    <p:sldId id="350" r:id="rId58"/>
  </p:sldIdLst>
  <p:sldSz cx="9144000" cy="6858000" type="screen4x3"/>
  <p:notesSz cx="7010400" cy="92964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996633"/>
    <a:srgbClr val="5F5F5F"/>
    <a:srgbClr val="996600"/>
    <a:srgbClr val="333333"/>
    <a:srgbClr val="660033"/>
    <a:srgbClr val="800000"/>
    <a:srgbClr val="702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5" d="100"/>
          <a:sy n="85" d="100"/>
        </p:scale>
        <p:origin x="-2032" y="-6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Comic Sans MS" pitchFamily="66" charset="0"/>
                <a:ea typeface="+mn-ea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Comic Sans MS" pitchFamily="66" charset="0"/>
                <a:ea typeface="+mn-ea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Comic Sans MS" pitchFamily="66" charset="0"/>
                <a:ea typeface="+mn-ea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4955F648-D7D2-0B4D-9703-653B9DC09048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31628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BFA03-00FD-3E41-AC15-E87B797EBB12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4287241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5E613D-7317-B54E-BED3-8C5347E875B9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245117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B23ED5-8488-8940-BD0A-F3214C19F00B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172326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FFDB42-1308-F842-9A0E-B11E004FCC05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8290169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748F8-A8E2-964D-B3A3-77EB2999C660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7365971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3E11D0-C704-E24F-A9C5-87DE7A1F8A44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155951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F03F2-9B7D-2A4E-ADAC-0EAC280AFD43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202413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512DAD-29E3-9E48-8659-02FA22A44AB6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9310549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19B7F-C023-344E-8937-D0DED41E8380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724933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B63996-F175-F24B-A5FA-E6FA9F51390C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7086592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24ECDB-1804-0347-9438-9E1FD4688A94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3814684"/>
      </p:ext>
    </p:extLst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omic Sans MS" pitchFamily="66" charset="0"/>
                <a:ea typeface="+mn-ea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omic Sans MS" pitchFamily="66" charset="0"/>
                <a:ea typeface="+mn-ea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B3E4A1-EFAB-9144-8B58-964288854EFB}" type="slidenum">
              <a:rPr lang="fr-CA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bin"/><Relationship Id="rId3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Relationship Id="rId3" Type="http://schemas.openxmlformats.org/officeDocument/2006/relationships/image" Target="../media/image5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180353"/>
            <a:ext cx="9144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800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Les femmes d’exception</a:t>
            </a:r>
          </a:p>
          <a:p>
            <a:pPr algn="ctr"/>
            <a:r>
              <a:rPr lang="fr-FR" sz="6800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qui ont marqué l’histoire </a:t>
            </a:r>
            <a:endParaRPr lang="fr-FR" sz="6800" dirty="0">
              <a:solidFill>
                <a:srgbClr val="FF0000"/>
              </a:solidFill>
              <a:latin typeface="Adobe Caslon Pro"/>
              <a:cs typeface="Adobe Caslon Pro"/>
            </a:endParaRPr>
          </a:p>
        </p:txBody>
      </p:sp>
      <p:pic>
        <p:nvPicPr>
          <p:cNvPr id="5" name="Picture 7" descr="informatique-souris-000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882" y="5236556"/>
            <a:ext cx="2510118" cy="162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91882" y="5468471"/>
            <a:ext cx="5918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CCFFCC"/>
                </a:solidFill>
                <a:latin typeface="Adobe Caslon Pro"/>
                <a:cs typeface="Adobe Caslon Pro"/>
              </a:rPr>
              <a:t>Mettre le son et cliquer pour avancer</a:t>
            </a:r>
            <a:endParaRPr lang="fr-FR" sz="2800" dirty="0">
              <a:solidFill>
                <a:srgbClr val="CCFFCC"/>
              </a:solidFill>
              <a:latin typeface="Adobe Caslon Pro"/>
              <a:cs typeface="Adobe Caslon Pro"/>
            </a:endParaRPr>
          </a:p>
        </p:txBody>
      </p:sp>
    </p:spTree>
  </p:cSld>
  <p:clrMapOvr>
    <a:masterClrMapping/>
  </p:clrMapOvr>
  <p:transition xmlns:p14="http://schemas.microsoft.com/office/powerpoint/2010/main" spd="med" advTm="5000">
    <p:fade/>
    <p:sndAc>
      <p:stSnd loop="1">
        <p:snd r:embed="rId2" name="vals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Djamila </a:t>
            </a:r>
            <a:r>
              <a:rPr lang="fr-FR" sz="4000" b="1" dirty="0" err="1" smtClean="0">
                <a:solidFill>
                  <a:srgbClr val="FF0000"/>
                </a:solidFill>
                <a:latin typeface="Adobe Caslon Pro"/>
                <a:cs typeface="Adobe Caslon Pro"/>
              </a:rPr>
              <a:t>Bouhired</a:t>
            </a:r>
            <a:r>
              <a:rPr lang="fr-FR" sz="2800" b="1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, Née en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1935 </a:t>
            </a:r>
          </a:p>
          <a:p>
            <a:pPr algn="ctr"/>
            <a:endParaRPr lang="fr-FR" sz="2800" dirty="0" smtClean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Femme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militante du FLN Officier de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liaison.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Combattante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de la révolution Algérienne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4" name="Image 3" descr="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062" y="2029012"/>
            <a:ext cx="4180573" cy="482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1662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solidFill>
                  <a:srgbClr val="FFFF00"/>
                </a:solidFill>
                <a:latin typeface="Adobe Caslon Pro"/>
                <a:cs typeface="Adobe Caslon Pro"/>
              </a:rPr>
              <a:t>Gabrielle Le </a:t>
            </a:r>
            <a:r>
              <a:rPr lang="fr-FR" sz="4400" b="1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Tonnelier dite</a:t>
            </a:r>
          </a:p>
          <a:p>
            <a:pPr algn="ctr"/>
            <a:r>
              <a:rPr lang="fr-FR" sz="4400" b="1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Emilie </a:t>
            </a:r>
            <a:r>
              <a:rPr lang="fr-FR" sz="4400" b="1" dirty="0">
                <a:solidFill>
                  <a:srgbClr val="FF0000"/>
                </a:solidFill>
                <a:latin typeface="Adobe Caslon Pro"/>
                <a:cs typeface="Adobe Caslon Pro"/>
              </a:rPr>
              <a:t>du </a:t>
            </a:r>
            <a:r>
              <a:rPr lang="fr-FR" sz="4400" b="1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Châtelet</a:t>
            </a:r>
          </a:p>
          <a:p>
            <a:pPr algn="ctr"/>
            <a:endParaRPr lang="fr-FR" sz="2800" b="1" dirty="0" smtClean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1706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– 1749 Mathématicienne, femme de lettres et physicienne Entretient une liaison avec Voltaire pendant 15 ans Il l’encourage à poursuivre ses recherches scientifiques</a:t>
            </a:r>
            <a:r>
              <a:rPr lang="en-GB" sz="2800" dirty="0">
                <a:solidFill>
                  <a:srgbClr val="FFFF00"/>
                </a:solidFill>
                <a:latin typeface="Adobe Caslon Pro"/>
                <a:cs typeface="Adobe Caslon Pro"/>
              </a:rPr>
              <a:t> </a:t>
            </a:r>
            <a:endParaRPr lang="fr-FR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4" name="Image 3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3263900"/>
            <a:ext cx="31623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5525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FFFF00"/>
                </a:solidFill>
                <a:latin typeface="Adobe Caslon Pro"/>
                <a:cs typeface="Adobe Caslon Pro"/>
              </a:rPr>
              <a:t>Maria Eva Duarte de </a:t>
            </a:r>
            <a:r>
              <a:rPr lang="fr-FR" sz="2800" b="1" dirty="0" err="1">
                <a:solidFill>
                  <a:srgbClr val="FFFF00"/>
                </a:solidFill>
                <a:latin typeface="Adobe Caslon Pro"/>
                <a:cs typeface="Adobe Caslon Pro"/>
              </a:rPr>
              <a:t>Peron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, mieux connue sous le </a:t>
            </a:r>
            <a:r>
              <a:rPr lang="fr-FR" sz="2800" dirty="0" err="1" smtClean="0">
                <a:solidFill>
                  <a:srgbClr val="FFFF00"/>
                </a:solidFill>
                <a:latin typeface="Adobe Caslon Pro"/>
                <a:cs typeface="Adobe Caslon Pro"/>
              </a:rPr>
              <a:t>nomd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’</a:t>
            </a:r>
          </a:p>
          <a:p>
            <a:pPr algn="ctr"/>
            <a:r>
              <a:rPr lang="fr-FR" sz="4000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Eva </a:t>
            </a:r>
            <a:r>
              <a:rPr lang="fr-FR" sz="4000" dirty="0" err="1">
                <a:solidFill>
                  <a:srgbClr val="FF0000"/>
                </a:solidFill>
                <a:latin typeface="Adobe Caslon Pro"/>
                <a:cs typeface="Adobe Caslon Pro"/>
              </a:rPr>
              <a:t>Peron</a:t>
            </a:r>
            <a:r>
              <a:rPr lang="fr-FR" sz="4000" dirty="0">
                <a:solidFill>
                  <a:srgbClr val="FF0000"/>
                </a:solidFill>
                <a:latin typeface="Adobe Caslon Pro"/>
                <a:cs typeface="Adobe Caslon Pro"/>
              </a:rPr>
              <a:t> ou </a:t>
            </a:r>
            <a:r>
              <a:rPr lang="fr-FR" sz="4000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d’Evita.</a:t>
            </a:r>
          </a:p>
          <a:p>
            <a:pPr algn="ctr"/>
            <a:endParaRPr lang="fr-FR" sz="4000" dirty="0" smtClean="0">
              <a:solidFill>
                <a:srgbClr val="FF00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Actrice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et Femme politique  argentine. </a:t>
            </a:r>
            <a:endParaRPr lang="fr-FR" sz="2800" dirty="0" smtClean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Epouse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en 1945 le colonel Juan Domingo </a:t>
            </a:r>
            <a:r>
              <a:rPr lang="fr-FR" sz="2800" dirty="0" err="1" smtClean="0">
                <a:solidFill>
                  <a:srgbClr val="FFFF00"/>
                </a:solidFill>
                <a:latin typeface="Adobe Caslon Pro"/>
                <a:cs typeface="Adobe Caslon Pro"/>
              </a:rPr>
              <a:t>Peron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.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Première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dame d’Argentine 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4" name="Image 3" descr="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518" y="3033067"/>
            <a:ext cx="2649070" cy="382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5633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Françoise </a:t>
            </a:r>
            <a:r>
              <a:rPr lang="fr-FR" sz="4000" b="1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Dolto</a:t>
            </a:r>
          </a:p>
          <a:p>
            <a:pPr algn="ctr"/>
            <a:endParaRPr lang="fr-FR" sz="2800" b="1" dirty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6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novembre 1908 – 25 août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1988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Première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femme pédiatre et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psychanalyste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Spécialisée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pour les enfants 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4" name="Image 3" descr="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176" y="2443397"/>
            <a:ext cx="3275854" cy="441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7765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98471" y="0"/>
            <a:ext cx="4945528" cy="5878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Helen Adams </a:t>
            </a:r>
            <a:r>
              <a:rPr lang="fr-FR" sz="4000" b="1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Keller</a:t>
            </a:r>
          </a:p>
          <a:p>
            <a:pPr algn="ctr"/>
            <a:endParaRPr lang="fr-FR" sz="2800" b="1" dirty="0" smtClean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est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une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écrivaine,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conférencière et militante politique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américaine.</a:t>
            </a:r>
          </a:p>
          <a:p>
            <a:pPr algn="ctr"/>
            <a:endParaRPr lang="fr-FR" sz="2800" dirty="0" smtClean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Bien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quelle fût aveugle, sourde et muette au début de sa vie, elle parvint à devenir la première handicapée à obtenir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un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diplôme universitaire.</a:t>
            </a:r>
          </a:p>
          <a:p>
            <a:pPr algn="ctr"/>
            <a:endParaRPr lang="fr-FR" sz="2800" dirty="0" smtClean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Elle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a écrit 12 livres et de nombreux articles 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4" name="Image 3" descr="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6236"/>
            <a:ext cx="4168588" cy="512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8193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3059" y="292865"/>
            <a:ext cx="49604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Jeanne </a:t>
            </a:r>
            <a:r>
              <a:rPr lang="fr-FR" sz="4000" b="1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d’Arc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 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1412 – 1431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Héroïne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de l’histoire de France, chef de guerre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et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sainte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de l’Eglise catholique 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4" name="Image 3" descr="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273176" cy="687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3791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 err="1">
                <a:solidFill>
                  <a:srgbClr val="FF0000"/>
                </a:solidFill>
                <a:latin typeface="Adobe Caslon Pro"/>
                <a:cs typeface="Adobe Caslon Pro"/>
              </a:rPr>
              <a:t>Kimpa</a:t>
            </a:r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 </a:t>
            </a:r>
            <a:r>
              <a:rPr lang="fr-FR" sz="4000" b="1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Vita</a:t>
            </a:r>
          </a:p>
          <a:p>
            <a:pPr algn="ctr"/>
            <a:endParaRPr lang="fr-FR" sz="2800" b="1" dirty="0" smtClean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1684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–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1706 Prophétesse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Fondatrice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et dirigeante du mouvement </a:t>
            </a:r>
            <a:r>
              <a:rPr lang="fr-FR" sz="2800" dirty="0" err="1" smtClean="0">
                <a:solidFill>
                  <a:srgbClr val="FFFF00"/>
                </a:solidFill>
                <a:latin typeface="Adobe Caslon Pro"/>
                <a:cs typeface="Adobe Caslon Pro"/>
              </a:rPr>
              <a:t>antonianiste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.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C’est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la Jeanne d’Arc congolaise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4" name="Image 3" descr="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71" y="2426868"/>
            <a:ext cx="3474570" cy="443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4683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51920" y="300282"/>
            <a:ext cx="5184586" cy="606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 err="1">
                <a:solidFill>
                  <a:srgbClr val="FF0000"/>
                </a:solidFill>
                <a:latin typeface="Adobe Caslon Pro"/>
                <a:cs typeface="Adobe Caslon Pro"/>
              </a:rPr>
              <a:t>Lalla</a:t>
            </a:r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 Fatma </a:t>
            </a:r>
            <a:r>
              <a:rPr lang="fr-FR" sz="4000" b="1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N’</a:t>
            </a:r>
            <a:r>
              <a:rPr lang="fr-FR" sz="4000" b="1" dirty="0" err="1" smtClean="0">
                <a:solidFill>
                  <a:srgbClr val="FF0000"/>
                </a:solidFill>
                <a:latin typeface="Adobe Caslon Pro"/>
                <a:cs typeface="Adobe Caslon Pro"/>
              </a:rPr>
              <a:t>Soumer</a:t>
            </a:r>
            <a:endParaRPr lang="fr-FR" sz="4000" b="1" dirty="0" smtClean="0">
              <a:solidFill>
                <a:srgbClr val="FF00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4000" b="1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 </a:t>
            </a:r>
          </a:p>
          <a:p>
            <a:pPr algn="ctr"/>
            <a:r>
              <a:rPr lang="fr-FR" sz="2800" b="1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de </a:t>
            </a:r>
            <a:r>
              <a:rPr lang="fr-FR" sz="2800" b="1" dirty="0">
                <a:solidFill>
                  <a:srgbClr val="FFFF00"/>
                </a:solidFill>
                <a:latin typeface="Adobe Caslon Pro"/>
                <a:cs typeface="Adobe Caslon Pro"/>
              </a:rPr>
              <a:t>son vrai </a:t>
            </a:r>
            <a:r>
              <a:rPr lang="fr-FR" sz="2800" b="1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nom</a:t>
            </a:r>
          </a:p>
          <a:p>
            <a:pPr algn="ctr"/>
            <a:r>
              <a:rPr lang="fr-FR" sz="2800" b="1" dirty="0" err="1" smtClean="0">
                <a:solidFill>
                  <a:srgbClr val="FFFF00"/>
                </a:solidFill>
                <a:latin typeface="Adobe Caslon Pro"/>
                <a:cs typeface="Adobe Caslon Pro"/>
              </a:rPr>
              <a:t>Fadhma</a:t>
            </a:r>
            <a:r>
              <a:rPr lang="fr-FR" sz="2800" b="1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 </a:t>
            </a:r>
            <a:r>
              <a:rPr lang="fr-FR" sz="2800" b="1" dirty="0">
                <a:solidFill>
                  <a:srgbClr val="FFFF00"/>
                </a:solidFill>
                <a:latin typeface="Adobe Caslon Pro"/>
                <a:cs typeface="Adobe Caslon Pro"/>
              </a:rPr>
              <a:t>Sid Ahmed Ou </a:t>
            </a:r>
            <a:r>
              <a:rPr lang="fr-FR" sz="2800" b="1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Meziane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1830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–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1863</a:t>
            </a:r>
          </a:p>
          <a:p>
            <a:pPr algn="ctr"/>
            <a:endParaRPr lang="fr-FR" sz="2800" dirty="0" smtClean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Personnalité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algérienne de la résistance des Kabyles du Djurdjura à la conquête de la Kabylie par la France dans les années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1850.</a:t>
            </a:r>
          </a:p>
          <a:p>
            <a:pPr algn="ctr"/>
            <a:endParaRPr lang="fr-FR" sz="2800" dirty="0" smtClean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C’est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la Jeanne d’Arc du Djurdjura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4" name="Image 3" descr="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775"/>
            <a:ext cx="3780118" cy="566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9366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42234" y="0"/>
            <a:ext cx="590176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Simone </a:t>
            </a:r>
            <a:r>
              <a:rPr lang="fr-FR" sz="4000" b="1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Veil</a:t>
            </a:r>
          </a:p>
          <a:p>
            <a:pPr algn="ctr"/>
            <a:endParaRPr lang="fr-FR" sz="4000" b="1" dirty="0" smtClean="0">
              <a:solidFill>
                <a:srgbClr val="FF00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400" b="1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née </a:t>
            </a:r>
            <a:r>
              <a:rPr lang="fr-FR" sz="2400" b="1" dirty="0">
                <a:solidFill>
                  <a:srgbClr val="FFFF00"/>
                </a:solidFill>
                <a:latin typeface="Adobe Caslon Pro"/>
                <a:cs typeface="Adobe Caslon Pro"/>
              </a:rPr>
              <a:t>Jacob</a:t>
            </a:r>
            <a:r>
              <a:rPr lang="fr-FR" sz="2400" dirty="0">
                <a:solidFill>
                  <a:srgbClr val="FFFF00"/>
                </a:solidFill>
                <a:latin typeface="Adobe Caslon Pro"/>
                <a:cs typeface="Adobe Caslon Pro"/>
              </a:rPr>
              <a:t> le 13 juillet </a:t>
            </a:r>
            <a:r>
              <a:rPr lang="fr-FR" sz="24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1927</a:t>
            </a:r>
          </a:p>
          <a:p>
            <a:pPr algn="ctr"/>
            <a:r>
              <a:rPr lang="fr-FR" sz="24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Femme </a:t>
            </a:r>
            <a:r>
              <a:rPr lang="fr-FR" sz="2400" dirty="0">
                <a:solidFill>
                  <a:srgbClr val="FFFF00"/>
                </a:solidFill>
                <a:latin typeface="Adobe Caslon Pro"/>
                <a:cs typeface="Adobe Caslon Pro"/>
              </a:rPr>
              <a:t>politique Rescapée de la </a:t>
            </a:r>
            <a:r>
              <a:rPr lang="fr-FR" sz="24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Shoa.</a:t>
            </a:r>
          </a:p>
          <a:p>
            <a:pPr algn="ctr"/>
            <a:r>
              <a:rPr lang="fr-FR" sz="24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Elle </a:t>
            </a:r>
            <a:r>
              <a:rPr lang="fr-FR" sz="2400" dirty="0">
                <a:solidFill>
                  <a:srgbClr val="FFFF00"/>
                </a:solidFill>
                <a:latin typeface="Adobe Caslon Pro"/>
                <a:cs typeface="Adobe Caslon Pro"/>
              </a:rPr>
              <a:t>entre dans la magistrature comme haut fonctionnaire jusqu’à sa nomination comme ministre de la Santé en mai 1974</a:t>
            </a:r>
            <a:r>
              <a:rPr lang="fr-FR" sz="24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.</a:t>
            </a:r>
          </a:p>
          <a:p>
            <a:pPr algn="ctr"/>
            <a:r>
              <a:rPr lang="fr-FR" sz="24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Elle </a:t>
            </a:r>
            <a:r>
              <a:rPr lang="fr-FR" sz="2400" dirty="0">
                <a:solidFill>
                  <a:srgbClr val="FFFF00"/>
                </a:solidFill>
                <a:latin typeface="Adobe Caslon Pro"/>
                <a:cs typeface="Adobe Caslon Pro"/>
              </a:rPr>
              <a:t>fit </a:t>
            </a:r>
            <a:r>
              <a:rPr lang="fr-FR" sz="24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adopter </a:t>
            </a:r>
            <a:r>
              <a:rPr lang="fr-FR" sz="2400" dirty="0">
                <a:solidFill>
                  <a:srgbClr val="FFFF00"/>
                </a:solidFill>
                <a:latin typeface="Adobe Caslon Pro"/>
                <a:cs typeface="Adobe Caslon Pro"/>
              </a:rPr>
              <a:t>la « loi Veil » le 17 janvier 1975 qui dépénalise le recours par une femme à l’interruption volontaire de grossesse (IVG)</a:t>
            </a:r>
            <a:endParaRPr lang="en-GB" sz="24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4" name="Image 3" descr="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655"/>
            <a:ext cx="3227294" cy="491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1662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Marie </a:t>
            </a:r>
            <a:r>
              <a:rPr lang="fr-FR" sz="4000" b="1" dirty="0" err="1">
                <a:solidFill>
                  <a:srgbClr val="FF0000"/>
                </a:solidFill>
                <a:latin typeface="Adobe Caslon Pro"/>
                <a:cs typeface="Adobe Caslon Pro"/>
              </a:rPr>
              <a:t>Skiodowska</a:t>
            </a:r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-</a:t>
            </a:r>
            <a:r>
              <a:rPr lang="fr-FR" sz="4000" b="1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Curie</a:t>
            </a:r>
          </a:p>
          <a:p>
            <a:pPr algn="ctr"/>
            <a:r>
              <a:rPr lang="fr-FR" sz="2800" b="1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née </a:t>
            </a:r>
            <a:r>
              <a:rPr lang="fr-FR" sz="2800" b="1" dirty="0">
                <a:solidFill>
                  <a:srgbClr val="FFFF00"/>
                </a:solidFill>
                <a:latin typeface="Adobe Caslon Pro"/>
                <a:cs typeface="Adobe Caslon Pro"/>
              </a:rPr>
              <a:t>Maria </a:t>
            </a:r>
            <a:r>
              <a:rPr lang="fr-FR" sz="2800" b="1" dirty="0" err="1">
                <a:solidFill>
                  <a:srgbClr val="FFFF00"/>
                </a:solidFill>
                <a:latin typeface="Adobe Caslon Pro"/>
                <a:cs typeface="Adobe Caslon Pro"/>
              </a:rPr>
              <a:t>Salomea</a:t>
            </a:r>
            <a:r>
              <a:rPr lang="fr-FR" sz="2800" b="1" dirty="0">
                <a:solidFill>
                  <a:srgbClr val="FFFF00"/>
                </a:solidFill>
                <a:latin typeface="Adobe Caslon Pro"/>
                <a:cs typeface="Adobe Caslon Pro"/>
              </a:rPr>
              <a:t> </a:t>
            </a:r>
            <a:r>
              <a:rPr lang="fr-FR" sz="2800" b="1" dirty="0" err="1" smtClean="0">
                <a:solidFill>
                  <a:srgbClr val="FFFF00"/>
                </a:solidFill>
                <a:latin typeface="Adobe Caslon Pro"/>
                <a:cs typeface="Adobe Caslon Pro"/>
              </a:rPr>
              <a:t>Skiodowska</a:t>
            </a:r>
            <a:endParaRPr lang="fr-FR" sz="2800" b="1" dirty="0" smtClean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endParaRPr lang="fr-FR" sz="2800" b="1" dirty="0" smtClean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le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7 novembre 1867 – 4 juillet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1934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physicienne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et chimiste polonaise, naturalisé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française.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Reçoit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le prix Nobel de physique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4" name="Image 3" descr="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24" y="2887498"/>
            <a:ext cx="3002429" cy="397050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0" y="0"/>
            <a:ext cx="914399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fr-FR" sz="4000" b="1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Olympe </a:t>
            </a:r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de </a:t>
            </a:r>
            <a:r>
              <a:rPr lang="fr-FR" sz="4000" b="1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Gouges</a:t>
            </a:r>
          </a:p>
          <a:p>
            <a:pPr algn="ctr"/>
            <a:endParaRPr lang="fr-FR" sz="2800" b="1" dirty="0" smtClean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7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mai 1748  - 3 novembre 1793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Femme de lettres devenue femme politique, auteur de la déclaration des Droits de la femme et de la Citoyenne. Pionnière du féminisme français </a:t>
            </a:r>
            <a:endParaRPr lang="fr-CA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2" name="Image 1" descr="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202" y="2794000"/>
            <a:ext cx="3153915" cy="4064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3908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Amina de </a:t>
            </a:r>
            <a:r>
              <a:rPr lang="fr-FR" sz="4000" b="1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Zaria</a:t>
            </a:r>
          </a:p>
          <a:p>
            <a:pPr algn="ctr"/>
            <a:endParaRPr lang="fr-FR" sz="4000" b="1" dirty="0" smtClean="0">
              <a:solidFill>
                <a:srgbClr val="FF00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appelée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aussi « la mère guerrière » fille de la reine </a:t>
            </a:r>
            <a:r>
              <a:rPr lang="fr-FR" sz="2800" dirty="0" err="1">
                <a:solidFill>
                  <a:srgbClr val="FFFF00"/>
                </a:solidFill>
                <a:latin typeface="Adobe Caslon Pro"/>
                <a:cs typeface="Adobe Caslon Pro"/>
              </a:rPr>
              <a:t>Bakwa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 </a:t>
            </a:r>
            <a:r>
              <a:rPr lang="fr-FR" sz="2800" dirty="0" err="1">
                <a:solidFill>
                  <a:srgbClr val="FFFF00"/>
                </a:solidFill>
                <a:latin typeface="Adobe Caslon Pro"/>
                <a:cs typeface="Adobe Caslon Pro"/>
              </a:rPr>
              <a:t>Turunku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 de la citée état Haoussa de </a:t>
            </a:r>
            <a:r>
              <a:rPr lang="fr-FR" sz="2800" dirty="0" err="1">
                <a:solidFill>
                  <a:srgbClr val="FFFF00"/>
                </a:solidFill>
                <a:latin typeface="Adobe Caslon Pro"/>
                <a:cs typeface="Adobe Caslon Pro"/>
              </a:rPr>
              <a:t>Zazzau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 au XVIe siècle. Développa un talent pour les arts militaires et devint fameuse pour sa bravoure et ses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exploits. Elle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fut célébrée dans une chanson en tant que « fille de </a:t>
            </a:r>
            <a:r>
              <a:rPr lang="fr-FR" sz="2800" dirty="0" err="1">
                <a:solidFill>
                  <a:srgbClr val="FFFF00"/>
                </a:solidFill>
                <a:latin typeface="Adobe Caslon Pro"/>
                <a:cs typeface="Adobe Caslon Pro"/>
              </a:rPr>
              <a:t>Nikatau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 »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,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une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femme aussi capable qu’un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homme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 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4" name="Image 3" descr="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470" y="3949760"/>
            <a:ext cx="5259295" cy="290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5525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82353" y="464100"/>
            <a:ext cx="4661647" cy="5878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Anne </a:t>
            </a:r>
            <a:r>
              <a:rPr lang="fr-FR" sz="4000" b="1" dirty="0" err="1" smtClean="0">
                <a:solidFill>
                  <a:srgbClr val="FF0000"/>
                </a:solidFill>
                <a:latin typeface="Adobe Caslon Pro"/>
                <a:cs typeface="Adobe Caslon Pro"/>
              </a:rPr>
              <a:t>Zingha</a:t>
            </a:r>
            <a:endParaRPr lang="fr-FR" sz="4000" b="1" dirty="0" smtClean="0">
              <a:solidFill>
                <a:srgbClr val="FF0000"/>
              </a:solidFill>
              <a:latin typeface="Adobe Caslon Pro"/>
              <a:cs typeface="Adobe Caslon Pro"/>
            </a:endParaRPr>
          </a:p>
          <a:p>
            <a:pPr algn="ctr"/>
            <a:endParaRPr lang="fr-FR" sz="2800" b="1" dirty="0" smtClean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endParaRPr lang="fr-FR" sz="2800" b="1" dirty="0" smtClean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1582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–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1664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dernière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reine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de</a:t>
            </a:r>
          </a:p>
          <a:p>
            <a:pPr algn="ctr"/>
            <a:r>
              <a:rPr lang="fr-FR" sz="2800" dirty="0" err="1" smtClean="0">
                <a:solidFill>
                  <a:srgbClr val="FFFF00"/>
                </a:solidFill>
                <a:latin typeface="Adobe Caslon Pro"/>
                <a:cs typeface="Adobe Caslon Pro"/>
              </a:rPr>
              <a:t>Matamba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(Angola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)</a:t>
            </a:r>
          </a:p>
          <a:p>
            <a:pPr algn="ctr"/>
            <a:endParaRPr lang="fr-FR" sz="2800" dirty="0" smtClean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A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régné pendant une trentaine d’année au XVIIe siècle, jusqu’à sa mort à 82 ans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.</a:t>
            </a:r>
          </a:p>
          <a:p>
            <a:pPr algn="ctr"/>
            <a:endParaRPr lang="fr-FR" sz="2800" dirty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Résistante contre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l’invasion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portugaise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4" name="Image 3" descr="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977"/>
            <a:ext cx="4377765" cy="622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5633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272129"/>
            <a:ext cx="9144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          Mère Theresa</a:t>
            </a:r>
          </a:p>
          <a:p>
            <a:endParaRPr lang="fr-FR" sz="2800" b="1" dirty="0" smtClean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26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août 1910 – 5 septembre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1997</a:t>
            </a:r>
          </a:p>
          <a:p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Religieuse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catholique albanaise de nationalité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indienne.</a:t>
            </a:r>
          </a:p>
          <a:p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Connu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pour son action personnelle caritative et la fondation d’une congrégation religieuse, les missionnaires de la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Charité</a:t>
            </a:r>
          </a:p>
          <a:p>
            <a:endParaRPr lang="fr-FR" sz="2800" dirty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«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 Ce que nous réalisons n’est qu’une goutte d’eau par rapport à l’océan. Mais, sans cette petite goutte, il manquerait quelque chose à l’océan. »  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4" name="Image 3" descr="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001" y="0"/>
            <a:ext cx="3538999" cy="37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7765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Victoria</a:t>
            </a:r>
          </a:p>
          <a:p>
            <a:endParaRPr lang="fr-FR" sz="2800" b="1" dirty="0" smtClean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Reine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du Royaume-Uni de Grande Bretagne et d’Irlande du 20 juin 1837 jusqu’à sa mort. A partir du 1</a:t>
            </a:r>
            <a:r>
              <a:rPr lang="fr-FR" sz="2800" baseline="30000" dirty="0">
                <a:solidFill>
                  <a:srgbClr val="FFFF00"/>
                </a:solidFill>
                <a:latin typeface="Adobe Caslon Pro"/>
                <a:cs typeface="Adobe Caslon Pro"/>
              </a:rPr>
              <a:t>er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 juillet 1867, elle fut également reine du Canada ainsi qu’impératrice des Indes à compter du 1</a:t>
            </a:r>
            <a:r>
              <a:rPr lang="fr-FR" sz="2800" baseline="30000" dirty="0">
                <a:solidFill>
                  <a:srgbClr val="FFFF00"/>
                </a:solidFill>
                <a:latin typeface="Adobe Caslon Pro"/>
                <a:cs typeface="Adobe Caslon Pro"/>
              </a:rPr>
              <a:t>er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 mai 1876, puis reine d ‘Australie le 1</a:t>
            </a:r>
            <a:r>
              <a:rPr lang="fr-FR" sz="2800" baseline="30000" dirty="0">
                <a:solidFill>
                  <a:srgbClr val="FFFF00"/>
                </a:solidFill>
                <a:latin typeface="Adobe Caslon Pro"/>
                <a:cs typeface="Adobe Caslon Pro"/>
              </a:rPr>
              <a:t>er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 janvier 1901. Elle s’intéresse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aux ouvriers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et aux classes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populaires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 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4" name="Image 3" descr="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59" y="3276600"/>
            <a:ext cx="27559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8193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19176" y="202044"/>
            <a:ext cx="52443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Ranavalona </a:t>
            </a:r>
            <a:r>
              <a:rPr lang="fr-FR" sz="4000" b="1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III</a:t>
            </a:r>
          </a:p>
          <a:p>
            <a:pPr algn="ctr"/>
            <a:endParaRPr lang="fr-FR" sz="2800" b="1" dirty="0" smtClean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22novembre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1861 – 23 mai 1917  Dernière reine de Madagascar sur lequel elle règne de 1883 à 1897, sous l’influence de son premier ministre et époux </a:t>
            </a:r>
            <a:r>
              <a:rPr lang="fr-FR" sz="2800" dirty="0" err="1">
                <a:solidFill>
                  <a:srgbClr val="FFFF00"/>
                </a:solidFill>
                <a:latin typeface="Adobe Caslon Pro"/>
                <a:cs typeface="Adobe Caslon Pro"/>
              </a:rPr>
              <a:t>Rainilaiarivony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.</a:t>
            </a:r>
          </a:p>
          <a:p>
            <a:pPr algn="ctr"/>
            <a:endParaRPr lang="fr-FR" sz="2800" dirty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Elle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était la nièce du roi </a:t>
            </a:r>
            <a:r>
              <a:rPr lang="fr-FR" sz="2800" dirty="0" err="1">
                <a:solidFill>
                  <a:srgbClr val="FFFF00"/>
                </a:solidFill>
                <a:latin typeface="Adobe Caslon Pro"/>
                <a:cs typeface="Adobe Caslon Pro"/>
              </a:rPr>
              <a:t>Rasoherina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 et aussi de la reine Ranavalona II 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4" name="Image 3" descr="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03411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3791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38707" y="134470"/>
            <a:ext cx="5005293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Marguerite Baran </a:t>
            </a:r>
            <a:r>
              <a:rPr lang="fr-FR" sz="4000" b="1" dirty="0" err="1" smtClean="0">
                <a:solidFill>
                  <a:srgbClr val="FF0000"/>
                </a:solidFill>
                <a:latin typeface="Adobe Caslon Pro"/>
                <a:cs typeface="Adobe Caslon Pro"/>
              </a:rPr>
              <a:t>kitse</a:t>
            </a:r>
            <a:endParaRPr lang="fr-FR" sz="4000" b="1" dirty="0" smtClean="0">
              <a:solidFill>
                <a:srgbClr val="FF0000"/>
              </a:solidFill>
              <a:latin typeface="Adobe Caslon Pro"/>
              <a:cs typeface="Adobe Caslon Pro"/>
            </a:endParaRPr>
          </a:p>
          <a:p>
            <a:endParaRPr lang="fr-FR" sz="2800" b="1" dirty="0" smtClean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allias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Maggy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née en 1957 </a:t>
            </a:r>
          </a:p>
          <a:p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Femme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burundaise impliquée dans l’aide humanitaire. Son père, Michel </a:t>
            </a:r>
            <a:r>
              <a:rPr lang="fr-FR" sz="2800" dirty="0" err="1">
                <a:solidFill>
                  <a:srgbClr val="FFFF00"/>
                </a:solidFill>
                <a:latin typeface="Adobe Caslon Pro"/>
                <a:cs typeface="Adobe Caslon Pro"/>
              </a:rPr>
              <a:t>Barankitse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 décède d’un cancer en 1962. Le </a:t>
            </a:r>
            <a:r>
              <a:rPr lang="fr-FR" sz="2800" dirty="0" err="1">
                <a:solidFill>
                  <a:srgbClr val="FFFF00"/>
                </a:solidFill>
                <a:latin typeface="Adobe Caslon Pro"/>
                <a:cs typeface="Adobe Caslon Pro"/>
              </a:rPr>
              <a:t>gfand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 père de Maggy demande alors à la mère de Marguerite de remplacer le patronyme de ses deux enfants par celui de leur père décédé. De « </a:t>
            </a:r>
            <a:r>
              <a:rPr lang="fr-FR" sz="2800" dirty="0" err="1">
                <a:solidFill>
                  <a:srgbClr val="FFFF00"/>
                </a:solidFill>
                <a:latin typeface="Adobe Caslon Pro"/>
                <a:cs typeface="Adobe Caslon Pro"/>
              </a:rPr>
              <a:t>Habonimara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 », leur nom de famille devient </a:t>
            </a:r>
            <a:r>
              <a:rPr lang="fr-FR" sz="2800" dirty="0" err="1">
                <a:solidFill>
                  <a:srgbClr val="FFFF00"/>
                </a:solidFill>
                <a:latin typeface="Adobe Caslon Pro"/>
                <a:cs typeface="Adobe Caslon Pro"/>
              </a:rPr>
              <a:t>Barankitse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. « La haine n’aura pas le dernier mot 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»</a:t>
            </a:r>
            <a:endParaRPr lang="fr-FR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3" name="Image 2" descr="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1421"/>
            <a:ext cx="4019176" cy="392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4683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24942" y="377309"/>
            <a:ext cx="531905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FFFF00"/>
                </a:solidFill>
                <a:latin typeface="Adobe Caslon Pro"/>
                <a:cs typeface="Adobe Caslon Pro"/>
              </a:rPr>
              <a:t>Clémence </a:t>
            </a:r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Louise </a:t>
            </a:r>
            <a:r>
              <a:rPr lang="fr-FR" sz="4000" b="1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Michel </a:t>
            </a:r>
          </a:p>
          <a:p>
            <a:pPr algn="ctr"/>
            <a:endParaRPr lang="fr-FR" sz="2800" b="1" dirty="0" smtClean="0">
              <a:solidFill>
                <a:srgbClr val="FF00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29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mai 1830 – 9 janvier 1905 Institutrice , militante anarchiste, franc-maçonne, aux idées féministes et l’une des figures majeures de la Commune de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Paris.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Première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a arborer le drapeau noir, elle popularise celui-ci au sein du mouvement libertaire.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4" name="Image 3" descr="25.jp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38305"/>
            <a:ext cx="3827581" cy="503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9366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399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Anne-Josèphe </a:t>
            </a:r>
            <a:r>
              <a:rPr lang="fr-FR" sz="4000" b="1" dirty="0" err="1">
                <a:solidFill>
                  <a:srgbClr val="FF0000"/>
                </a:solidFill>
                <a:latin typeface="Adobe Caslon Pro"/>
                <a:cs typeface="Adobe Caslon Pro"/>
              </a:rPr>
              <a:t>Théroigne</a:t>
            </a:r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 de </a:t>
            </a:r>
            <a:r>
              <a:rPr lang="fr-FR" sz="4000" b="1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Méricourt</a:t>
            </a:r>
          </a:p>
          <a:p>
            <a:pPr algn="ctr"/>
            <a:endParaRPr lang="fr-FR" sz="2800" b="1" dirty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de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son vrai nom </a:t>
            </a:r>
            <a:r>
              <a:rPr lang="fr-FR" sz="2800" dirty="0" err="1" smtClean="0">
                <a:solidFill>
                  <a:srgbClr val="FFFF00"/>
                </a:solidFill>
                <a:latin typeface="Adobe Caslon Pro"/>
                <a:cs typeface="Adobe Caslon Pro"/>
              </a:rPr>
              <a:t>Terwagne</a:t>
            </a:r>
            <a:endParaRPr lang="fr-FR" sz="2800" dirty="0" smtClean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13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août 1762 – 23 juin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1817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Femme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politique, personnalité de la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Révolution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4" name="Image 3" descr="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403" y="2420471"/>
            <a:ext cx="3277186" cy="443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1662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39883" y="358339"/>
            <a:ext cx="530411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Rosa </a:t>
            </a:r>
            <a:r>
              <a:rPr lang="fr-FR" sz="4000" b="1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Luxemburg</a:t>
            </a:r>
          </a:p>
          <a:p>
            <a:pPr algn="ctr"/>
            <a:endParaRPr lang="fr-FR" sz="2800" b="1" dirty="0" smtClean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née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en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1871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sujette polonaise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de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l’Empire russe. </a:t>
            </a:r>
            <a:endParaRPr lang="fr-FR" sz="2800" dirty="0" smtClean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Militante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socialiste et théoricienne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marxiste.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Elle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prend la nationalité allemande afin de poursuivre en Allemagne son militantisme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socialiste.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Elle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cofonde la Ligue spartakiste puis le Parti communiste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d’Allemagne.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Elle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meurt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assassinée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le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15 janvier 1919 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4" name="Image 3" descr="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169"/>
            <a:ext cx="3839882" cy="61583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54823" y="348601"/>
            <a:ext cx="513976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Marguerite </a:t>
            </a:r>
            <a:r>
              <a:rPr lang="fr-FR" sz="4000" b="1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Durand</a:t>
            </a:r>
          </a:p>
          <a:p>
            <a:pPr algn="ctr"/>
            <a:endParaRPr lang="fr-FR" sz="2800" b="1" dirty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24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janvier 1864 – 16 mars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1936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C’est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une journaliste et </a:t>
            </a:r>
            <a:r>
              <a:rPr lang="fr-FR" sz="2800" dirty="0" err="1">
                <a:solidFill>
                  <a:srgbClr val="FFFF00"/>
                </a:solidFill>
                <a:latin typeface="Adobe Caslon Pro"/>
                <a:cs typeface="Adobe Caslon Pro"/>
              </a:rPr>
              <a:t>feministe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,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fondatrice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du journal La fronde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4" name="Image 3" descr="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27" y="1016000"/>
            <a:ext cx="3577313" cy="500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5525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0" y="0"/>
            <a:ext cx="9143999" cy="268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fr-FR" sz="4000" b="1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Lucie </a:t>
            </a:r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et Raymond </a:t>
            </a:r>
            <a:r>
              <a:rPr lang="fr-FR" sz="4000" b="1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Aubrac</a:t>
            </a:r>
          </a:p>
          <a:p>
            <a:pPr algn="ctr"/>
            <a:endParaRPr lang="en-GB" sz="4000" dirty="0">
              <a:solidFill>
                <a:srgbClr val="FF00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29 juin 1912 – 10 mars 2007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Résistante française 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>
              <a:lnSpc>
                <a:spcPct val="120000"/>
              </a:lnSpc>
              <a:spcAft>
                <a:spcPct val="130000"/>
              </a:spcAft>
            </a:pPr>
            <a:endParaRPr lang="fr-CA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3" name="Image 2" descr="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519" y="2076822"/>
            <a:ext cx="5769307" cy="43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5633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47882" y="0"/>
            <a:ext cx="479611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Nelly </a:t>
            </a:r>
            <a:r>
              <a:rPr lang="fr-FR" sz="4000" b="1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Roussel</a:t>
            </a:r>
          </a:p>
          <a:p>
            <a:pPr algn="ctr"/>
            <a:endParaRPr lang="fr-FR" sz="2800" b="1" dirty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1878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–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1922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Libre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penseuse, franc-maçonne, </a:t>
            </a:r>
            <a:r>
              <a:rPr lang="fr-FR" sz="2800" dirty="0" err="1">
                <a:solidFill>
                  <a:srgbClr val="FFFF00"/>
                </a:solidFill>
                <a:latin typeface="Adobe Caslon Pro"/>
                <a:cs typeface="Adobe Caslon Pro"/>
              </a:rPr>
              <a:t>feministe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, antinataliste, néomalthusienne et femme de lettres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libertaire.</a:t>
            </a:r>
          </a:p>
          <a:p>
            <a:pPr algn="ctr"/>
            <a:endParaRPr lang="fr-FR" sz="2800" dirty="0" smtClean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En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1902, elle est la première femme à se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déclarer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en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faveur de la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contraception.</a:t>
            </a:r>
          </a:p>
          <a:p>
            <a:pPr algn="ctr"/>
            <a:endParaRPr lang="fr-FR" sz="2800" dirty="0" smtClean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Avec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Madeleine Pelletier elle souligne l’importance de l’éducation sexuelle des filles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4" name="Image 3" descr="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9060"/>
            <a:ext cx="4183529" cy="373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5633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Diana </a:t>
            </a:r>
            <a:r>
              <a:rPr lang="fr-FR" sz="4000" b="1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Spencer</a:t>
            </a:r>
          </a:p>
          <a:p>
            <a:pPr algn="ctr"/>
            <a:endParaRPr lang="fr-FR" sz="2800" b="1" dirty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1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juillet1961 – 31 août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1997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Aristocrate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britannique, épouse de Charles, prince de Galles du 29 juillet 1981 au 28 août 1996, date de leur divorce  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4" name="Image 3" descr="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2540000"/>
            <a:ext cx="3124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7765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Sophie Magdalena </a:t>
            </a:r>
            <a:r>
              <a:rPr lang="fr-FR" sz="4000" b="1" dirty="0" err="1" smtClean="0">
                <a:solidFill>
                  <a:srgbClr val="FF0000"/>
                </a:solidFill>
                <a:latin typeface="Adobe Caslon Pro"/>
                <a:cs typeface="Adobe Caslon Pro"/>
              </a:rPr>
              <a:t>Scholl</a:t>
            </a:r>
            <a:endParaRPr lang="fr-FR" sz="4000" b="1" dirty="0" smtClean="0">
              <a:solidFill>
                <a:srgbClr val="FF0000"/>
              </a:solidFill>
              <a:latin typeface="Adobe Caslon Pro"/>
              <a:cs typeface="Adobe Caslon Pro"/>
            </a:endParaRPr>
          </a:p>
          <a:p>
            <a:pPr algn="ctr"/>
            <a:endParaRPr lang="fr-FR" sz="4000" b="1" dirty="0">
              <a:solidFill>
                <a:srgbClr val="FF00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9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mai 1921 – 22 février 1943 (fusillée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)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Résistante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allemande au nazisme et l’un des piliers du réseau « La Rose blanche » avec son frère Hans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4" name="Image 3" descr="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473" y="2734234"/>
            <a:ext cx="3153467" cy="412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8193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Susan B. </a:t>
            </a:r>
            <a:r>
              <a:rPr lang="fr-FR" sz="4000" b="1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Anthony</a:t>
            </a:r>
          </a:p>
          <a:p>
            <a:pPr algn="ctr"/>
            <a:endParaRPr lang="fr-FR" sz="2800" b="1" dirty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15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février 1920 – 13 mars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1906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Militante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américaine des droits civiques qui joua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un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rôle central dans la lutte pour le suffrage des femmes aux US 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4" name="Image 3" descr="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847" y="2540000"/>
            <a:ext cx="33909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3791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0"/>
            <a:ext cx="914400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Julie-Victoire </a:t>
            </a:r>
            <a:r>
              <a:rPr lang="fr-FR" sz="4000" b="1" dirty="0" err="1" smtClean="0">
                <a:solidFill>
                  <a:srgbClr val="FF0000"/>
                </a:solidFill>
                <a:latin typeface="Adobe Caslon Pro"/>
                <a:cs typeface="Adobe Caslon Pro"/>
              </a:rPr>
              <a:t>Daubié</a:t>
            </a:r>
            <a:endParaRPr lang="fr-FR" sz="4000" b="1" dirty="0" smtClean="0">
              <a:solidFill>
                <a:srgbClr val="FF0000"/>
              </a:solidFill>
              <a:latin typeface="Adobe Caslon Pro"/>
              <a:cs typeface="Adobe Caslon Pro"/>
            </a:endParaRPr>
          </a:p>
          <a:p>
            <a:pPr algn="ctr"/>
            <a:endParaRPr lang="fr-FR" sz="2800" b="1" dirty="0" smtClean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26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mars 1924 – 26 août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1874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Journaliste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. C’est la première femme française ayant obtenu le droit de se présenter au baccalauréat à Lyon en 1861 et la première à l’obtenir le 17 août 1861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.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C’est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aussi la première licencié ès lettre le 28 octobre 1872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4" name="Image 3" descr="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46" y="3247017"/>
            <a:ext cx="3167529" cy="361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4683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Valentina </a:t>
            </a:r>
            <a:r>
              <a:rPr lang="fr-FR" sz="4000" b="1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Terechkova</a:t>
            </a:r>
          </a:p>
          <a:p>
            <a:endParaRPr lang="fr-FR" sz="2800" b="1" dirty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r>
              <a:rPr lang="fr-FR" sz="2800" b="1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née le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6 mars 1937 C’est la première femme à effectuer un vol dans l’espace et est la première cosmonaute soviétique, grâce à son vol du 16 au 19 juin 1963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.</a:t>
            </a:r>
          </a:p>
          <a:p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C’est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la seule femme a avoir effectué un voyage en solitaire dans l’espace et la plus jeune 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4" name="Image 3" descr="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3" y="3376706"/>
            <a:ext cx="2815753" cy="348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9366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46706" y="0"/>
            <a:ext cx="449729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Naomi </a:t>
            </a:r>
            <a:r>
              <a:rPr lang="fr-FR" sz="4000" b="1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Klein</a:t>
            </a:r>
          </a:p>
          <a:p>
            <a:pPr algn="ctr"/>
            <a:endParaRPr lang="fr-FR" sz="2800" b="1" dirty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Journaliste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canadienne auteur, cinéaste et militante alter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mondialiste.</a:t>
            </a:r>
          </a:p>
          <a:p>
            <a:pPr algn="ctr"/>
            <a:endParaRPr lang="fr-FR" sz="2800" dirty="0" smtClean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err="1" smtClean="0">
                <a:solidFill>
                  <a:srgbClr val="FFFF00"/>
                </a:solidFill>
                <a:latin typeface="Adobe Caslon Pro"/>
                <a:cs typeface="Adobe Caslon Pro"/>
              </a:rPr>
              <a:t>Cest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grand parents était des marxistes américains actifs dans les années 1930 et 1940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.</a:t>
            </a:r>
          </a:p>
          <a:p>
            <a:pPr algn="ctr"/>
            <a:endParaRPr lang="fr-FR" sz="2800" dirty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Son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grand père a été renvoyé de son poste d’animateur chez Disney après y avoir organisé la première grève de l’histoire des studios</a:t>
            </a:r>
            <a:r>
              <a:rPr lang="fr-FR" dirty="0"/>
              <a:t>.</a:t>
            </a:r>
            <a:endParaRPr lang="en-GB" dirty="0"/>
          </a:p>
        </p:txBody>
      </p:sp>
      <p:pic>
        <p:nvPicPr>
          <p:cNvPr id="4" name="Image 3" descr="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0588"/>
            <a:ext cx="45466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1662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77765" y="0"/>
            <a:ext cx="476623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 err="1">
                <a:solidFill>
                  <a:srgbClr val="FF0000"/>
                </a:solidFill>
                <a:latin typeface="Adobe Caslon Pro"/>
                <a:cs typeface="Adobe Caslon Pro"/>
              </a:rPr>
              <a:t>Oprah</a:t>
            </a:r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 </a:t>
            </a:r>
            <a:r>
              <a:rPr lang="fr-FR" sz="4000" b="1" dirty="0" err="1" smtClean="0">
                <a:solidFill>
                  <a:srgbClr val="FF0000"/>
                </a:solidFill>
                <a:latin typeface="Adobe Caslon Pro"/>
                <a:cs typeface="Adobe Caslon Pro"/>
              </a:rPr>
              <a:t>Winfrey</a:t>
            </a:r>
            <a:endParaRPr lang="fr-FR" sz="4000" b="1" dirty="0" smtClean="0">
              <a:solidFill>
                <a:srgbClr val="FF0000"/>
              </a:solidFill>
              <a:latin typeface="Adobe Caslon Pro"/>
              <a:cs typeface="Adobe Caslon Pro"/>
            </a:endParaRPr>
          </a:p>
          <a:p>
            <a:pPr algn="ctr"/>
            <a:endParaRPr lang="fr-FR" sz="2800" b="1" dirty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29 janvier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1954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Animatrice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et productrice américaine de télévision et de cinéma, actrice, critique littéraire et éditrice de magazines. Elle a été nommé aux oscars. Elle a été classée la personnalité afro-américaine la plus riche du XXe siècle. La plus philanthrope de tous les temps et la milliardaire noire la plus riche dans le monde. Femme d’influence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4" name="Image 3" descr="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865"/>
            <a:ext cx="4228353" cy="636075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3477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Sophie </a:t>
            </a:r>
            <a:r>
              <a:rPr lang="fr-FR" sz="4000" b="1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Germain</a:t>
            </a:r>
          </a:p>
          <a:p>
            <a:pPr algn="ctr"/>
            <a:endParaRPr lang="fr-FR" sz="4000" b="1" dirty="0">
              <a:solidFill>
                <a:srgbClr val="FF00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1</a:t>
            </a:r>
            <a:r>
              <a:rPr lang="fr-FR" sz="2800" baseline="300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er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avril 1776 – 27 juin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1831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Mathématicienne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et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philosophe.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Connue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par le théorème d’arithmétique qui porte son nom, pour ses échanges avec le mathématicien Carl Friedrich Gauss et pour ses travaux sur l’élasticité des corps.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4" name="Image 3" descr="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894" y="3457063"/>
            <a:ext cx="2483224" cy="340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5525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Didon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, Elisa, </a:t>
            </a:r>
            <a:r>
              <a:rPr lang="fr-FR" sz="2800" dirty="0" err="1">
                <a:solidFill>
                  <a:srgbClr val="FFFF00"/>
                </a:solidFill>
                <a:latin typeface="Adobe Caslon Pro"/>
                <a:cs typeface="Adobe Caslon Pro"/>
              </a:rPr>
              <a:t>Elissa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, </a:t>
            </a:r>
            <a:r>
              <a:rPr lang="fr-FR" sz="2800" dirty="0" err="1">
                <a:solidFill>
                  <a:srgbClr val="FFFF00"/>
                </a:solidFill>
                <a:latin typeface="Adobe Caslon Pro"/>
                <a:cs typeface="Adobe Caslon Pro"/>
              </a:rPr>
              <a:t>Elisha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, </a:t>
            </a:r>
            <a:r>
              <a:rPr lang="fr-FR" sz="2800" dirty="0" err="1">
                <a:solidFill>
                  <a:srgbClr val="FFFF00"/>
                </a:solidFill>
                <a:latin typeface="Adobe Caslon Pro"/>
                <a:cs typeface="Adobe Caslon Pro"/>
              </a:rPr>
              <a:t>Elyshia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, ou </a:t>
            </a:r>
            <a:r>
              <a:rPr lang="fr-FR" sz="2800" dirty="0" err="1" smtClean="0">
                <a:solidFill>
                  <a:srgbClr val="FFFF00"/>
                </a:solidFill>
                <a:latin typeface="Adobe Caslon Pro"/>
                <a:cs typeface="Adobe Caslon Pro"/>
              </a:rPr>
              <a:t>Elissa</a:t>
            </a:r>
            <a:endParaRPr lang="fr-FR" sz="2800" dirty="0" smtClean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endParaRPr lang="fr-FR" sz="2800" dirty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est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la fondatrice légendaire et première reine de Carthage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.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Arrivée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à Tunis elle fonde la citée de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Carthage.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Selon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la légende, elle serait immolée par le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feu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pour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ne pas à épouser le souverain des lieux, </a:t>
            </a:r>
            <a:r>
              <a:rPr lang="fr-FR" sz="2800" dirty="0" err="1" smtClean="0">
                <a:solidFill>
                  <a:srgbClr val="FFFF00"/>
                </a:solidFill>
                <a:latin typeface="Adobe Caslon Pro"/>
                <a:cs typeface="Adobe Caslon Pro"/>
              </a:rPr>
              <a:t>Hiarbas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 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5" name="Image 4" descr="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552" y="2946772"/>
            <a:ext cx="3151095" cy="391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5633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5050118" y="0"/>
            <a:ext cx="4093881" cy="480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120000"/>
              </a:lnSpc>
              <a:spcAft>
                <a:spcPct val="130000"/>
              </a:spcAft>
            </a:pPr>
            <a:r>
              <a:rPr lang="fr-FR" sz="4000" b="1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Cléopâtre</a:t>
            </a:r>
          </a:p>
          <a:p>
            <a:pPr algn="ctr">
              <a:lnSpc>
                <a:spcPct val="120000"/>
              </a:lnSpc>
              <a:spcAft>
                <a:spcPct val="130000"/>
              </a:spcAft>
            </a:pPr>
            <a:r>
              <a:rPr lang="fr-FR" sz="2800" b="1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VII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51 av JV – 44 av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JC</a:t>
            </a:r>
          </a:p>
          <a:p>
            <a:pPr algn="ctr">
              <a:lnSpc>
                <a:spcPct val="120000"/>
              </a:lnSpc>
              <a:spcAft>
                <a:spcPct val="130000"/>
              </a:spcAft>
            </a:pP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Pour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sauver son pays, elle s’allie avec Rome 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>
              <a:lnSpc>
                <a:spcPct val="120000"/>
              </a:lnSpc>
              <a:spcAft>
                <a:spcPct val="130000"/>
              </a:spcAft>
            </a:pPr>
            <a:endParaRPr lang="fr-CA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2" name="Image 1" descr="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236"/>
            <a:ext cx="5080000" cy="593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7765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 </a:t>
            </a:r>
            <a:r>
              <a:rPr lang="fr-FR" dirty="0" smtClean="0"/>
              <a:t>et </a:t>
            </a:r>
            <a:r>
              <a:rPr lang="fr-FR" dirty="0"/>
              <a:t>brûlée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-134472" y="0"/>
            <a:ext cx="927847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Hypatie </a:t>
            </a:r>
            <a:r>
              <a:rPr lang="fr-FR" sz="4000" b="1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d’Alexandrie</a:t>
            </a:r>
          </a:p>
          <a:p>
            <a:pPr algn="ctr"/>
            <a:endParaRPr lang="fr-FR" sz="2800" b="1" dirty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Mathématicienne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et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philosophe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grecque, née entre 365 et 370. Elle meurt </a:t>
            </a:r>
            <a:r>
              <a:rPr lang="fr-FR" sz="2800" dirty="0" err="1">
                <a:solidFill>
                  <a:srgbClr val="FFFF00"/>
                </a:solidFill>
                <a:latin typeface="Adobe Caslon Pro"/>
                <a:cs typeface="Adobe Caslon Pro"/>
              </a:rPr>
              <a:t>assasinée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 par des chrétiens en 415 étant alors démembrée </a:t>
            </a:r>
            <a:endParaRPr lang="fr-FR" dirty="0"/>
          </a:p>
        </p:txBody>
      </p:sp>
      <p:pic>
        <p:nvPicPr>
          <p:cNvPr id="5" name="Image 4" descr="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271" y="2514048"/>
            <a:ext cx="4065494" cy="434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7765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50234" y="0"/>
            <a:ext cx="5393765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Maria </a:t>
            </a:r>
            <a:r>
              <a:rPr lang="fr-FR" sz="4000" b="1" dirty="0" err="1">
                <a:solidFill>
                  <a:srgbClr val="FF0000"/>
                </a:solidFill>
                <a:latin typeface="Adobe Caslon Pro"/>
                <a:cs typeface="Adobe Caslon Pro"/>
              </a:rPr>
              <a:t>Gaetana</a:t>
            </a:r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 </a:t>
            </a:r>
            <a:r>
              <a:rPr lang="fr-FR" sz="4000" b="1" dirty="0" err="1" smtClean="0">
                <a:solidFill>
                  <a:srgbClr val="FF0000"/>
                </a:solidFill>
                <a:latin typeface="Adobe Caslon Pro"/>
                <a:cs typeface="Adobe Caslon Pro"/>
              </a:rPr>
              <a:t>Agnesi</a:t>
            </a:r>
            <a:endParaRPr lang="fr-FR" sz="4000" b="1" dirty="0" smtClean="0">
              <a:solidFill>
                <a:srgbClr val="FF0000"/>
              </a:solidFill>
              <a:latin typeface="Adobe Caslon Pro"/>
              <a:cs typeface="Adobe Caslon Pro"/>
            </a:endParaRPr>
          </a:p>
          <a:p>
            <a:pPr algn="ctr"/>
            <a:endParaRPr lang="fr-FR" sz="2800" b="1" dirty="0" smtClean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16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mai 1718 – 9 janvier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1799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C’était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une mathématicienne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italienne.</a:t>
            </a:r>
          </a:p>
          <a:p>
            <a:pPr algn="ctr"/>
            <a:endParaRPr lang="fr-FR" sz="2800" dirty="0" smtClean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Elle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a écrit un traité d’analyse mathématique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renommé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pour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sa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clarté et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l’unité de sa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méthode.</a:t>
            </a:r>
          </a:p>
          <a:p>
            <a:pPr algn="ctr"/>
            <a:endParaRPr lang="fr-FR" sz="2800" dirty="0" smtClean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Un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ouvrage de philosophie est également paru sous son nom alors qu’elle avait 9 ans.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4" name="Image 3" descr="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647"/>
            <a:ext cx="3660588" cy="565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8193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Sofia </a:t>
            </a:r>
            <a:r>
              <a:rPr lang="fr-FR" sz="4000" b="1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Kovalevskaïa</a:t>
            </a:r>
          </a:p>
          <a:p>
            <a:pPr algn="ctr"/>
            <a:endParaRPr lang="fr-FR" sz="2800" b="1" dirty="0" smtClean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15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janvier 1850 – 10 février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1891</a:t>
            </a:r>
          </a:p>
          <a:p>
            <a:pPr algn="ctr"/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Mathématicienne russe 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4" name="Image 3" descr="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488" y="2083760"/>
            <a:ext cx="3721099" cy="477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3791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90470" y="0"/>
            <a:ext cx="545352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Emmy </a:t>
            </a:r>
            <a:r>
              <a:rPr lang="fr-FR" sz="4000" b="1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Noether</a:t>
            </a:r>
          </a:p>
          <a:p>
            <a:pPr algn="ctr"/>
            <a:endParaRPr lang="fr-FR" sz="2800" b="1" dirty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Mathématicienne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allemande spécialiste d’algèbre abstraite et de physique théorique. Décrite par Einstein comme « le génie mathématique créatif le plus considérable produit depuis que les femmes ont eu accès aux études supérieures », elle a révolutionné les théories des anneaux, des corps et des algèbres. En physique, le théorème de Noether explique le lien fondamental entre la symétrie et les lois de conservation.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4" name="Image 3" descr="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305"/>
            <a:ext cx="3675529" cy="473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4683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19176" y="208928"/>
            <a:ext cx="512482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Ada </a:t>
            </a:r>
            <a:r>
              <a:rPr lang="fr-FR" sz="4000" b="1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Lovelace</a:t>
            </a:r>
          </a:p>
          <a:p>
            <a:pPr algn="ctr"/>
            <a:endParaRPr lang="fr-FR" sz="2800" b="1" dirty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De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son nom complet Augusta Ada King comtesse de Lovelace, née Byron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le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10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décembre 1815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–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27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novembre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1852</a:t>
            </a:r>
          </a:p>
          <a:p>
            <a:pPr algn="ctr"/>
            <a:endParaRPr lang="fr-FR" sz="2800" dirty="0" smtClean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C’est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une pionnière de science informatique, connue pour avoir réalisé le premier programme informatique, lors de son travail sur un ancêtre de l’ordinateur, la machine analytique de Babbage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4" name="Image 3" descr="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2310"/>
            <a:ext cx="4019177" cy="596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9366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Anne Isabella </a:t>
            </a:r>
            <a:r>
              <a:rPr lang="fr-FR" sz="4000" b="1" dirty="0" err="1" smtClean="0">
                <a:solidFill>
                  <a:srgbClr val="FF0000"/>
                </a:solidFill>
                <a:latin typeface="Adobe Caslon Pro"/>
                <a:cs typeface="Adobe Caslon Pro"/>
              </a:rPr>
              <a:t>Milbanke</a:t>
            </a:r>
            <a:endParaRPr lang="fr-FR" sz="4000" b="1" dirty="0" smtClean="0">
              <a:solidFill>
                <a:srgbClr val="FF0000"/>
              </a:solidFill>
              <a:latin typeface="Adobe Caslon Pro"/>
              <a:cs typeface="Adobe Caslon Pro"/>
            </a:endParaRPr>
          </a:p>
          <a:p>
            <a:pPr algn="ctr"/>
            <a:endParaRPr lang="fr-FR" sz="2800" b="1" dirty="0" smtClean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Noel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Byron 17 mai 1792 – 16 mai 1860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.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Est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l’épouse du poète Byron sous le nom d’ »</a:t>
            </a:r>
            <a:r>
              <a:rPr lang="fr-FR" sz="2800" dirty="0" err="1">
                <a:solidFill>
                  <a:srgbClr val="FFFF00"/>
                </a:solidFill>
                <a:latin typeface="Adobe Caslon Pro"/>
                <a:cs typeface="Adobe Caslon Pro"/>
              </a:rPr>
              <a:t>Annabella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 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»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et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la mère de la scientifique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Ada Lovelace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qui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collabora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avec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le mathématicien Babbage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4" name="Image 3" descr="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2920406"/>
            <a:ext cx="3344582" cy="393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1662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 err="1">
                <a:solidFill>
                  <a:srgbClr val="FF0000"/>
                </a:solidFill>
                <a:latin typeface="Adobe Caslon Pro"/>
                <a:cs typeface="Adobe Caslon Pro"/>
              </a:rPr>
              <a:t>Théano</a:t>
            </a:r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 ou </a:t>
            </a:r>
            <a:r>
              <a:rPr lang="fr-FR" sz="4000" b="1" dirty="0" err="1" smtClean="0">
                <a:solidFill>
                  <a:srgbClr val="FF0000"/>
                </a:solidFill>
                <a:latin typeface="Adobe Caslon Pro"/>
                <a:cs typeface="Adobe Caslon Pro"/>
              </a:rPr>
              <a:t>Déïnono</a:t>
            </a:r>
            <a:endParaRPr lang="fr-FR" sz="4000" b="1" dirty="0" smtClean="0">
              <a:solidFill>
                <a:srgbClr val="FF0000"/>
              </a:solidFill>
              <a:latin typeface="Adobe Caslon Pro"/>
              <a:cs typeface="Adobe Caslon Pro"/>
            </a:endParaRPr>
          </a:p>
          <a:p>
            <a:pPr algn="ctr"/>
            <a:endParaRPr lang="fr-FR" sz="2800" b="1" dirty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était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une philosophe, mathématicienne et médecin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grecque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du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VIe siècle av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JC.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Elle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faisait partie de l’école pythagoricienne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4" name="Image 3" descr="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87" y="2540000"/>
            <a:ext cx="3045157" cy="431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37530" y="2690336"/>
            <a:ext cx="47064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 err="1">
                <a:solidFill>
                  <a:srgbClr val="FF0000"/>
                </a:solidFill>
                <a:latin typeface="Adobe Caslon Pro"/>
                <a:cs typeface="Adobe Caslon Pro"/>
              </a:rPr>
              <a:t>Maryam</a:t>
            </a:r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 </a:t>
            </a:r>
            <a:r>
              <a:rPr lang="fr-FR" sz="4000" b="1" dirty="0" err="1" smtClean="0">
                <a:solidFill>
                  <a:srgbClr val="FF0000"/>
                </a:solidFill>
                <a:latin typeface="Adobe Caslon Pro"/>
                <a:cs typeface="Adobe Caslon Pro"/>
              </a:rPr>
              <a:t>Mirzakhani</a:t>
            </a:r>
            <a:endParaRPr lang="fr-FR" sz="4000" b="1" dirty="0" smtClean="0">
              <a:solidFill>
                <a:srgbClr val="FF0000"/>
              </a:solidFill>
              <a:latin typeface="Adobe Caslon Pro"/>
              <a:cs typeface="Adobe Caslon Pro"/>
            </a:endParaRPr>
          </a:p>
          <a:p>
            <a:pPr algn="ctr"/>
            <a:endParaRPr lang="fr-FR" sz="2800" b="1" dirty="0" smtClean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b="1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5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mars 1977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mathématicienne iranienne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connue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pour ses travaux en topologie  et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géométrie.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Elle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est la première femme récipiendaire de la médaille Fields. 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4" name="Image 3" descr="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941"/>
            <a:ext cx="4303060" cy="571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5525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Yvonne Choquet-</a:t>
            </a:r>
            <a:r>
              <a:rPr lang="fr-FR" sz="4000" b="1" dirty="0" err="1" smtClean="0">
                <a:solidFill>
                  <a:srgbClr val="FF0000"/>
                </a:solidFill>
                <a:latin typeface="Adobe Caslon Pro"/>
                <a:cs typeface="Adobe Caslon Pro"/>
              </a:rPr>
              <a:t>Bruhat</a:t>
            </a:r>
            <a:endParaRPr lang="fr-FR" sz="4000" b="1" dirty="0" smtClean="0">
              <a:solidFill>
                <a:srgbClr val="FF0000"/>
              </a:solidFill>
              <a:latin typeface="Adobe Caslon Pro"/>
              <a:cs typeface="Adobe Caslon Pro"/>
            </a:endParaRPr>
          </a:p>
          <a:p>
            <a:endParaRPr lang="fr-FR" sz="2800" b="1" dirty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née le 29 décembre 1923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mathématicienne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et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physicienne.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Première femme à être élue à l’Académie des sciences française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4" name="Image 3" descr="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93" y="2183653"/>
            <a:ext cx="3853660" cy="467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5633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0"/>
            <a:ext cx="914399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Nicole El </a:t>
            </a:r>
            <a:r>
              <a:rPr lang="fr-FR" sz="4000" b="1" dirty="0" err="1" smtClean="0">
                <a:solidFill>
                  <a:srgbClr val="FF0000"/>
                </a:solidFill>
                <a:latin typeface="Adobe Caslon Pro"/>
                <a:cs typeface="Adobe Caslon Pro"/>
              </a:rPr>
              <a:t>Karoui</a:t>
            </a:r>
            <a:endParaRPr lang="fr-FR" sz="4000" b="1" dirty="0" smtClean="0">
              <a:solidFill>
                <a:srgbClr val="FF0000"/>
              </a:solidFill>
              <a:latin typeface="Adobe Caslon Pro"/>
              <a:cs typeface="Adobe Caslon Pro"/>
            </a:endParaRPr>
          </a:p>
          <a:p>
            <a:endParaRPr lang="fr-FR" sz="2800" b="1" dirty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née </a:t>
            </a:r>
            <a:r>
              <a:rPr lang="fr-FR" sz="2800" dirty="0" err="1">
                <a:solidFill>
                  <a:srgbClr val="FFFF00"/>
                </a:solidFill>
                <a:latin typeface="Adobe Caslon Pro"/>
                <a:cs typeface="Adobe Caslon Pro"/>
              </a:rPr>
              <a:t>Schvartz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 le 29 mai 1944 Professeur à l’Université Paris VI. Depuis 1997 à l’Ecole polytechnique. Ancienne élève de l’Ecole normale supérieure de jeunes filles, elle a notamment été professeur à l’Université du Maine, puis à l’Ecole normale supérieure de Fontenay-Saint-Cloud.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4" name="Image 3" descr="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313711"/>
            <a:ext cx="3503706" cy="354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7765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98471" y="0"/>
            <a:ext cx="4945529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Rosa </a:t>
            </a:r>
            <a:r>
              <a:rPr lang="fr-FR" sz="4000" b="1" dirty="0" err="1" smtClean="0">
                <a:solidFill>
                  <a:srgbClr val="FF0000"/>
                </a:solidFill>
                <a:latin typeface="Adobe Caslon Pro"/>
                <a:cs typeface="Adobe Caslon Pro"/>
              </a:rPr>
              <a:t>Parks</a:t>
            </a:r>
            <a:endParaRPr lang="fr-FR" sz="4000" b="1" dirty="0" smtClean="0">
              <a:solidFill>
                <a:srgbClr val="FF00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4000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 ou</a:t>
            </a:r>
          </a:p>
          <a:p>
            <a:pPr algn="ctr"/>
            <a:r>
              <a:rPr lang="fr-FR" sz="4000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Rosa </a:t>
            </a:r>
            <a:r>
              <a:rPr lang="fr-FR" sz="4000" dirty="0">
                <a:solidFill>
                  <a:srgbClr val="FF0000"/>
                </a:solidFill>
                <a:latin typeface="Adobe Caslon Pro"/>
                <a:cs typeface="Adobe Caslon Pro"/>
              </a:rPr>
              <a:t>Louise </a:t>
            </a:r>
            <a:r>
              <a:rPr lang="fr-FR" sz="4000" dirty="0" err="1">
                <a:solidFill>
                  <a:srgbClr val="FF0000"/>
                </a:solidFill>
                <a:latin typeface="Adobe Caslon Pro"/>
                <a:cs typeface="Adobe Caslon Pro"/>
              </a:rPr>
              <a:t>McCauley</a:t>
            </a:r>
            <a:r>
              <a:rPr lang="fr-FR" sz="4000" dirty="0">
                <a:solidFill>
                  <a:srgbClr val="FF0000"/>
                </a:solidFill>
                <a:latin typeface="Adobe Caslon Pro"/>
                <a:cs typeface="Adobe Caslon Pro"/>
              </a:rPr>
              <a:t> </a:t>
            </a:r>
            <a:r>
              <a:rPr lang="fr-FR" sz="4000" dirty="0" err="1" smtClean="0">
                <a:solidFill>
                  <a:srgbClr val="FF0000"/>
                </a:solidFill>
                <a:latin typeface="Adobe Caslon Pro"/>
                <a:cs typeface="Adobe Caslon Pro"/>
              </a:rPr>
              <a:t>Parks</a:t>
            </a:r>
            <a:endParaRPr lang="fr-FR" sz="4000" dirty="0" smtClean="0">
              <a:solidFill>
                <a:srgbClr val="FF0000"/>
              </a:solidFill>
              <a:latin typeface="Adobe Caslon Pro"/>
              <a:cs typeface="Adobe Caslon Pro"/>
            </a:endParaRPr>
          </a:p>
          <a:p>
            <a:pPr algn="ctr"/>
            <a:endParaRPr lang="fr-FR" sz="2800" dirty="0" smtClean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endParaRPr lang="fr-FR" sz="2800" dirty="0" smtClean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Afro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-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américaine.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Figure emblématique de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la lutte contre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la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ségrégation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raciale au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US.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Lutta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avec Martin Luther King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.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Le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1</a:t>
            </a:r>
            <a:r>
              <a:rPr lang="fr-FR" sz="2800" baseline="30000" dirty="0">
                <a:solidFill>
                  <a:srgbClr val="FFFF00"/>
                </a:solidFill>
                <a:latin typeface="Adobe Caslon Pro"/>
                <a:cs typeface="Adobe Caslon Pro"/>
              </a:rPr>
              <a:t>er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 décembre refusa de laisser sa place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aux passagers blancs.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C’est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le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début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de la ségrégation raciale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endParaRPr lang="fr-FR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3" name="Image 2" descr="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646"/>
            <a:ext cx="4278274" cy="519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8193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74352" y="0"/>
            <a:ext cx="516964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Claire </a:t>
            </a:r>
            <a:r>
              <a:rPr lang="fr-FR" sz="4000" b="1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Voisin</a:t>
            </a:r>
          </a:p>
          <a:p>
            <a:pPr algn="ctr"/>
            <a:endParaRPr lang="fr-FR" sz="2800" b="1" dirty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née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le 4 mars 1962 est une mathématicienne directrice de recherche au Centre national de la recherche scientifique à l’Ecole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polytechnique.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Connue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pour ses recherches en géométrie algébrique, en particulier sur les structures de </a:t>
            </a:r>
            <a:r>
              <a:rPr lang="fr-FR" sz="2800" dirty="0" err="1">
                <a:solidFill>
                  <a:srgbClr val="FFFF00"/>
                </a:solidFill>
                <a:latin typeface="Adobe Caslon Pro"/>
                <a:cs typeface="Adobe Caslon Pro"/>
              </a:rPr>
              <a:t>Hodge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 et la symétrie miroir. Elle a reçu de nombreux prix nationaux et internationaux pour ses travaux et est depuis 2010 membre de l’Académie des sciences. 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4" name="Image 3" descr="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8529"/>
            <a:ext cx="3869765" cy="53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8193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78941" y="0"/>
            <a:ext cx="506505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 err="1">
                <a:solidFill>
                  <a:srgbClr val="FF0000"/>
                </a:solidFill>
                <a:latin typeface="Adobe Caslon Pro"/>
                <a:cs typeface="Adobe Caslon Pro"/>
              </a:rPr>
              <a:t>Nali</a:t>
            </a:r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 </a:t>
            </a:r>
            <a:r>
              <a:rPr lang="fr-FR" sz="4000" b="1" dirty="0" err="1" smtClean="0">
                <a:solidFill>
                  <a:srgbClr val="FF0000"/>
                </a:solidFill>
                <a:latin typeface="Adobe Caslon Pro"/>
                <a:cs typeface="Adobe Caslon Pro"/>
              </a:rPr>
              <a:t>Anantharaman</a:t>
            </a:r>
            <a:endParaRPr lang="fr-FR" sz="4000" b="1" dirty="0" smtClean="0">
              <a:solidFill>
                <a:srgbClr val="FF0000"/>
              </a:solidFill>
              <a:latin typeface="Adobe Caslon Pro"/>
              <a:cs typeface="Adobe Caslon Pro"/>
            </a:endParaRPr>
          </a:p>
          <a:p>
            <a:pPr algn="ctr"/>
            <a:endParaRPr lang="fr-FR" sz="2800" b="1" dirty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mathématicienne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française a reçu le prix Henri-Poincaré en 2012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.</a:t>
            </a:r>
          </a:p>
          <a:p>
            <a:pPr algn="ctr"/>
            <a:endParaRPr lang="fr-FR" sz="2800" dirty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Elle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est née dans une famille de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mathématiciens.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Maître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de conférence à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l’ENS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de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Lyon puis chercheure au </a:t>
            </a:r>
            <a:r>
              <a:rPr lang="fr-FR" dirty="0">
                <a:solidFill>
                  <a:srgbClr val="FFFF00"/>
                </a:solidFill>
              </a:rPr>
              <a:t>CNRS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Image 3" descr="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234"/>
            <a:ext cx="4030999" cy="491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3791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Sylvia </a:t>
            </a:r>
            <a:r>
              <a:rPr lang="fr-FR" sz="4000" b="1" dirty="0" err="1" smtClean="0">
                <a:solidFill>
                  <a:srgbClr val="FF0000"/>
                </a:solidFill>
                <a:latin typeface="Adobe Caslon Pro"/>
                <a:cs typeface="Adobe Caslon Pro"/>
              </a:rPr>
              <a:t>Serfaty</a:t>
            </a:r>
            <a:endParaRPr lang="fr-FR" sz="4000" b="1" dirty="0" smtClean="0">
              <a:solidFill>
                <a:srgbClr val="FF0000"/>
              </a:solidFill>
              <a:latin typeface="Adobe Caslon Pro"/>
              <a:cs typeface="Adobe Caslon Pro"/>
            </a:endParaRPr>
          </a:p>
          <a:p>
            <a:endParaRPr lang="fr-FR" sz="2800" b="1" dirty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mathématicienne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française née en 1975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.</a:t>
            </a:r>
          </a:p>
          <a:p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Lauréate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au prix Henri-Poincaré en 2012. Obtient un doctorat en mathématiques de l’Université Paris Sud en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1999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 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5" name="Image 4" descr="5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23" y="2540000"/>
            <a:ext cx="33655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4683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 err="1">
                <a:solidFill>
                  <a:srgbClr val="FF0000"/>
                </a:solidFill>
                <a:latin typeface="Adobe Caslon Pro"/>
                <a:cs typeface="Adobe Caslon Pro"/>
              </a:rPr>
              <a:t>Hubertine</a:t>
            </a:r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 </a:t>
            </a:r>
            <a:r>
              <a:rPr lang="fr-FR" sz="4000" b="1" dirty="0" err="1" smtClean="0">
                <a:solidFill>
                  <a:srgbClr val="FF0000"/>
                </a:solidFill>
                <a:latin typeface="Adobe Caslon Pro"/>
                <a:cs typeface="Adobe Caslon Pro"/>
              </a:rPr>
              <a:t>Auclert</a:t>
            </a:r>
            <a:endParaRPr lang="fr-FR" sz="4000" b="1" dirty="0" smtClean="0">
              <a:solidFill>
                <a:srgbClr val="FF0000"/>
              </a:solidFill>
              <a:latin typeface="Adobe Caslon Pro"/>
              <a:cs typeface="Adobe Caslon Pro"/>
            </a:endParaRPr>
          </a:p>
          <a:p>
            <a:pPr algn="ctr"/>
            <a:endParaRPr lang="fr-FR" sz="2800" b="1" dirty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1848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–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1914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Militante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féministe pour le droit de vote des femmes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5" name="Image 4" descr="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765" y="2130957"/>
            <a:ext cx="3618006" cy="472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9366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Lucille </a:t>
            </a:r>
            <a:r>
              <a:rPr lang="fr-FR" sz="4000" b="1" dirty="0" err="1" smtClean="0">
                <a:solidFill>
                  <a:srgbClr val="FF0000"/>
                </a:solidFill>
                <a:latin typeface="Adobe Caslon Pro"/>
                <a:cs typeface="Adobe Caslon Pro"/>
              </a:rPr>
              <a:t>Teasdale</a:t>
            </a:r>
            <a:endParaRPr lang="fr-FR" sz="4000" b="1" dirty="0" smtClean="0">
              <a:solidFill>
                <a:srgbClr val="FF0000"/>
              </a:solidFill>
              <a:latin typeface="Adobe Caslon Pro"/>
              <a:cs typeface="Adobe Caslon Pro"/>
            </a:endParaRPr>
          </a:p>
          <a:p>
            <a:pPr algn="ctr"/>
            <a:endParaRPr lang="fr-FR" sz="2800" b="1" dirty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Une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des première femmes chirurgiennes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4" name="Image 3" descr="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176" y="1777999"/>
            <a:ext cx="3346824" cy="50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1662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673412"/>
            <a:ext cx="91439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CCFFCC"/>
                </a:solidFill>
                <a:latin typeface="Adobe Caslon Pro"/>
                <a:cs typeface="Adobe Caslon Pro"/>
              </a:rPr>
              <a:t>Remercions toutes ces femmes </a:t>
            </a:r>
            <a:r>
              <a:rPr lang="fr-FR" sz="3600" dirty="0" smtClean="0">
                <a:solidFill>
                  <a:srgbClr val="CCFFCC"/>
                </a:solidFill>
                <a:latin typeface="Adobe Caslon Pro"/>
                <a:cs typeface="Adobe Caslon Pro"/>
              </a:rPr>
              <a:t>d’exception</a:t>
            </a:r>
          </a:p>
          <a:p>
            <a:pPr algn="ctr"/>
            <a:endParaRPr lang="fr-FR" sz="3600" dirty="0">
              <a:solidFill>
                <a:srgbClr val="CCFFCC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3600" dirty="0">
                <a:solidFill>
                  <a:srgbClr val="CCFFCC"/>
                </a:solidFill>
                <a:latin typeface="Adobe Caslon Pro"/>
                <a:cs typeface="Adobe Caslon Pro"/>
              </a:rPr>
              <a:t>courageuses, </a:t>
            </a:r>
            <a:r>
              <a:rPr lang="fr-FR" sz="3600" dirty="0" smtClean="0">
                <a:solidFill>
                  <a:srgbClr val="CCFFCC"/>
                </a:solidFill>
                <a:latin typeface="Adobe Caslon Pro"/>
                <a:cs typeface="Adobe Caslon Pro"/>
              </a:rPr>
              <a:t>fortes, </a:t>
            </a:r>
            <a:r>
              <a:rPr lang="es-ES_tradnl" sz="3600" dirty="0" smtClean="0">
                <a:solidFill>
                  <a:srgbClr val="CCFFCC"/>
                </a:solidFill>
                <a:latin typeface="Adobe Caslon Pro"/>
                <a:cs typeface="Adobe Caslon Pro"/>
              </a:rPr>
              <a:t>militantes</a:t>
            </a:r>
            <a:r>
              <a:rPr lang="es-ES_tradnl" sz="3600" dirty="0">
                <a:solidFill>
                  <a:srgbClr val="CCFFCC"/>
                </a:solidFill>
                <a:latin typeface="Adobe Caslon Pro"/>
                <a:cs typeface="Adobe Caslon Pro"/>
              </a:rPr>
              <a:t>, </a:t>
            </a:r>
            <a:r>
              <a:rPr lang="es-ES_tradnl" sz="3600" dirty="0" err="1">
                <a:solidFill>
                  <a:srgbClr val="CCFFCC"/>
                </a:solidFill>
                <a:latin typeface="Adobe Caslon Pro"/>
                <a:cs typeface="Adobe Caslon Pro"/>
              </a:rPr>
              <a:t>combattantes</a:t>
            </a:r>
            <a:r>
              <a:rPr lang="es-ES_tradnl" sz="3600" dirty="0" smtClean="0">
                <a:solidFill>
                  <a:srgbClr val="CCFFCC"/>
                </a:solidFill>
                <a:latin typeface="Adobe Caslon Pro"/>
                <a:cs typeface="Adobe Caslon Pro"/>
              </a:rPr>
              <a:t>,</a:t>
            </a:r>
          </a:p>
          <a:p>
            <a:pPr algn="ctr"/>
            <a:endParaRPr lang="es-ES_tradnl" sz="3600" dirty="0">
              <a:solidFill>
                <a:srgbClr val="CCFFCC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3600" dirty="0" smtClean="0">
                <a:solidFill>
                  <a:srgbClr val="CCFFCC"/>
                </a:solidFill>
                <a:latin typeface="Adobe Caslon Pro"/>
                <a:cs typeface="Adobe Caslon Pro"/>
              </a:rPr>
              <a:t>amoureuses</a:t>
            </a:r>
            <a:r>
              <a:rPr lang="fr-FR" sz="3600" dirty="0">
                <a:solidFill>
                  <a:srgbClr val="CCFFCC"/>
                </a:solidFill>
                <a:latin typeface="Adobe Caslon Pro"/>
                <a:cs typeface="Adobe Caslon Pro"/>
              </a:rPr>
              <a:t>, </a:t>
            </a:r>
            <a:r>
              <a:rPr lang="fr-FR" sz="3600" dirty="0" smtClean="0">
                <a:solidFill>
                  <a:srgbClr val="CCFFCC"/>
                </a:solidFill>
                <a:latin typeface="Adobe Caslon Pro"/>
                <a:cs typeface="Adobe Caslon Pro"/>
              </a:rPr>
              <a:t>aimantes</a:t>
            </a:r>
          </a:p>
          <a:p>
            <a:pPr algn="ctr"/>
            <a:endParaRPr lang="fr-FR" sz="3600" dirty="0">
              <a:solidFill>
                <a:srgbClr val="CCFFCC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3600" dirty="0">
                <a:solidFill>
                  <a:srgbClr val="CCFFCC"/>
                </a:solidFill>
                <a:latin typeface="Adobe Caslon Pro"/>
                <a:cs typeface="Adobe Caslon Pro"/>
              </a:rPr>
              <a:t>qui ont donné leur </a:t>
            </a:r>
            <a:r>
              <a:rPr lang="fr-FR" sz="3600" dirty="0" smtClean="0">
                <a:solidFill>
                  <a:srgbClr val="CCFFCC"/>
                </a:solidFill>
                <a:latin typeface="Adobe Caslon Pro"/>
                <a:cs typeface="Adobe Caslon Pro"/>
              </a:rPr>
              <a:t>vie pour </a:t>
            </a:r>
            <a:r>
              <a:rPr lang="fr-FR" sz="3600" dirty="0">
                <a:solidFill>
                  <a:srgbClr val="CCFFCC"/>
                </a:solidFill>
                <a:latin typeface="Adobe Caslon Pro"/>
                <a:cs typeface="Adobe Caslon Pro"/>
              </a:rPr>
              <a:t>aider les </a:t>
            </a:r>
            <a:r>
              <a:rPr lang="fr-FR" sz="3600" dirty="0" smtClean="0">
                <a:solidFill>
                  <a:srgbClr val="CCFFCC"/>
                </a:solidFill>
                <a:latin typeface="Adobe Caslon Pro"/>
                <a:cs typeface="Adobe Caslon Pro"/>
              </a:rPr>
              <a:t>autres</a:t>
            </a:r>
            <a:endParaRPr lang="fr-FR" sz="3600" dirty="0">
              <a:solidFill>
                <a:srgbClr val="CCFFCC"/>
              </a:solidFill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374173497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DiapoMG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59879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400" dirty="0">
                <a:solidFill>
                  <a:srgbClr val="FF6600"/>
                </a:solidFill>
                <a:latin typeface="Times New Roman" charset="0"/>
                <a:cs typeface="Arial" charset="0"/>
              </a:rPr>
              <a:t>- Plagiat interdit </a:t>
            </a:r>
            <a:r>
              <a:rPr lang="fr-FR" sz="2400" dirty="0" smtClean="0">
                <a:solidFill>
                  <a:srgbClr val="FF6600"/>
                </a:solidFill>
                <a:latin typeface="Times New Roman" charset="0"/>
                <a:cs typeface="Arial" charset="0"/>
              </a:rPr>
              <a:t>-</a:t>
            </a:r>
          </a:p>
          <a:p>
            <a:pPr algn="ctr">
              <a:spcBef>
                <a:spcPct val="50000"/>
              </a:spcBef>
              <a:defRPr/>
            </a:pPr>
            <a:r>
              <a:rPr lang="fr-FR" sz="2400" dirty="0" smtClean="0">
                <a:solidFill>
                  <a:srgbClr val="FF6600"/>
                </a:solidFill>
                <a:latin typeface="Times New Roman" charset="0"/>
                <a:cs typeface="Arial" charset="0"/>
              </a:rPr>
              <a:t>Merci </a:t>
            </a:r>
            <a:r>
              <a:rPr lang="fr-FR" sz="2400" dirty="0">
                <a:solidFill>
                  <a:srgbClr val="FF6600"/>
                </a:solidFill>
                <a:latin typeface="Times New Roman" charset="0"/>
                <a:cs typeface="Arial" charset="0"/>
              </a:rPr>
              <a:t>de respecter mon travail</a:t>
            </a:r>
          </a:p>
        </p:txBody>
      </p:sp>
      <p:sp>
        <p:nvSpPr>
          <p:cNvPr id="2" name="Rectangle 1"/>
          <p:cNvSpPr/>
          <p:nvPr/>
        </p:nvSpPr>
        <p:spPr>
          <a:xfrm>
            <a:off x="1" y="988216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>
                <a:solidFill>
                  <a:srgbClr val="CCFFCC"/>
                </a:solidFill>
                <a:latin typeface="Adobe Caslon Pro"/>
                <a:cs typeface="Adobe Caslon Pro"/>
              </a:rPr>
              <a:t>Merci à Jeannine</a:t>
            </a:r>
          </a:p>
        </p:txBody>
      </p:sp>
    </p:spTree>
    <p:extLst>
      <p:ext uri="{BB962C8B-B14F-4D97-AF65-F5344CB8AC3E}">
        <p14:creationId xmlns:p14="http://schemas.microsoft.com/office/powerpoint/2010/main" val="382560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0"/>
    </mc:Choice>
    <mc:Fallback xmlns="">
      <p:transition xmlns:p14="http://schemas.microsoft.com/office/powerpoint/2010/main" spd="slow" advTm="325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gm_sa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872"/>
            <a:ext cx="9144000" cy="6403555"/>
          </a:xfrm>
          <a:prstGeom prst="rect">
            <a:avLst/>
          </a:prstGeom>
        </p:spPr>
      </p:pic>
      <p:pic>
        <p:nvPicPr>
          <p:cNvPr id="3" name="Image 2" descr="te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741" y="2319475"/>
            <a:ext cx="1583562" cy="20603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239894"/>
            <a:ext cx="9143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600" dirty="0" smtClean="0">
                <a:solidFill>
                  <a:srgbClr val="CCFFCC"/>
                </a:solidFill>
                <a:latin typeface="Adobe Caslon Pro"/>
                <a:cs typeface="Adobe Caslon Pro"/>
              </a:rPr>
              <a:t>FIN</a:t>
            </a:r>
            <a:endParaRPr lang="fr-FR" sz="9600" dirty="0">
              <a:solidFill>
                <a:srgbClr val="CCFFCC"/>
              </a:solidFill>
              <a:latin typeface="Adobe Caslon Pro"/>
              <a:cs typeface="Adobe Caslon Pr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27456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400" dirty="0">
                <a:solidFill>
                  <a:srgbClr val="D9D9D9"/>
                </a:solidFill>
                <a:latin typeface="Arial"/>
                <a:cs typeface="Arial"/>
              </a:rPr>
              <a:t>Un diaporama de   </a:t>
            </a:r>
            <a:r>
              <a:rPr lang="fr-CA" sz="2400" dirty="0" smtClean="0">
                <a:solidFill>
                  <a:srgbClr val="D9D9D9"/>
                </a:solidFill>
                <a:latin typeface="Arial"/>
                <a:cs typeface="Arial"/>
              </a:rPr>
              <a:t>       </a:t>
            </a:r>
            <a:r>
              <a:rPr lang="fr-CA" sz="2400" dirty="0" smtClean="0">
                <a:solidFill>
                  <a:srgbClr val="FF0000"/>
                </a:solidFill>
                <a:latin typeface="Arial"/>
                <a:cs typeface="Arial"/>
              </a:rPr>
              <a:t>Pierre ALLIEZ</a:t>
            </a:r>
            <a:r>
              <a:rPr lang="fr-CA" sz="2400" dirty="0" smtClean="0">
                <a:solidFill>
                  <a:srgbClr val="FFFF00"/>
                </a:solidFill>
                <a:latin typeface="Arial"/>
                <a:cs typeface="Arial"/>
              </a:rPr>
              <a:t>      </a:t>
            </a:r>
            <a:r>
              <a:rPr lang="fr-CA" sz="2400" dirty="0">
                <a:solidFill>
                  <a:srgbClr val="FFFF00"/>
                </a:solidFill>
                <a:latin typeface="Arial"/>
                <a:cs typeface="Arial"/>
              </a:rPr>
              <a:t>Ce </a:t>
            </a:r>
            <a:r>
              <a:rPr lang="fr-CA" sz="2400" dirty="0" smtClean="0">
                <a:solidFill>
                  <a:srgbClr val="FFFF00"/>
                </a:solidFill>
                <a:latin typeface="Arial"/>
                <a:cs typeface="Arial"/>
              </a:rPr>
              <a:t>27 mars 2016</a:t>
            </a:r>
            <a:endParaRPr lang="fr-CA" sz="2400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831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Anne </a:t>
            </a:r>
            <a:r>
              <a:rPr lang="fr-FR" sz="4000" b="1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Frank</a:t>
            </a:r>
          </a:p>
          <a:p>
            <a:pPr algn="ctr"/>
            <a:endParaRPr lang="fr-FR" sz="2800" b="1" dirty="0" smtClean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12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juin 1929 – mars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1945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adolescente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juive ayant écrit un journal intime à 13 ans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4" name="Image 3" descr="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951" y="2061882"/>
            <a:ext cx="3999590" cy="479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3791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0" y="0"/>
            <a:ext cx="9143999" cy="59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120000"/>
              </a:lnSpc>
              <a:spcAft>
                <a:spcPct val="130000"/>
              </a:spcAft>
            </a:pPr>
            <a:endParaRPr lang="fr-CA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18000" y="0"/>
            <a:ext cx="4826000" cy="5447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Aung San </a:t>
            </a:r>
            <a:r>
              <a:rPr lang="fr-FR" sz="4000" b="1" dirty="0" err="1">
                <a:solidFill>
                  <a:srgbClr val="FF0000"/>
                </a:solidFill>
                <a:latin typeface="Adobe Caslon Pro"/>
                <a:cs typeface="Adobe Caslon Pro"/>
              </a:rPr>
              <a:t>Suu</a:t>
            </a:r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 </a:t>
            </a:r>
            <a:r>
              <a:rPr lang="fr-FR" sz="4000" b="1" dirty="0" err="1" smtClean="0">
                <a:solidFill>
                  <a:srgbClr val="FF0000"/>
                </a:solidFill>
                <a:latin typeface="Adobe Caslon Pro"/>
                <a:cs typeface="Adobe Caslon Pro"/>
              </a:rPr>
              <a:t>Kyi</a:t>
            </a:r>
            <a:endParaRPr lang="fr-FR" sz="4000" b="1" dirty="0" smtClean="0">
              <a:solidFill>
                <a:srgbClr val="FF0000"/>
              </a:solidFill>
              <a:latin typeface="Adobe Caslon Pro"/>
              <a:cs typeface="Adobe Caslon Pro"/>
            </a:endParaRPr>
          </a:p>
          <a:p>
            <a:pPr algn="ctr"/>
            <a:endParaRPr lang="fr-FR" sz="2800" b="1" dirty="0" smtClean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b="1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née le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19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juin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1945 Birmane</a:t>
            </a:r>
          </a:p>
          <a:p>
            <a:pPr algn="ctr"/>
            <a:endParaRPr lang="fr-FR" sz="2800" dirty="0" smtClean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Les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principes des noms et prénom ne s’appliquent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pas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.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U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et </a:t>
            </a:r>
            <a:r>
              <a:rPr lang="fr-FR" sz="2800" dirty="0" err="1">
                <a:solidFill>
                  <a:srgbClr val="FFFF00"/>
                </a:solidFill>
                <a:latin typeface="Adobe Caslon Pro"/>
                <a:cs typeface="Adobe Caslon Pro"/>
              </a:rPr>
              <a:t>Daw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sont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des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titres de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respect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 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Femme politique Lauréate du prix Nobel de la paix en 1991 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4" name="Image 3" descr="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319"/>
            <a:ext cx="4273176" cy="56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4683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3263900"/>
            <a:ext cx="2324100" cy="3594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Catherine </a:t>
            </a:r>
            <a:r>
              <a:rPr lang="fr-FR" sz="4000" b="1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Flon</a:t>
            </a:r>
            <a:endParaRPr lang="fr-FR" sz="2000" b="1" dirty="0" smtClean="0">
              <a:solidFill>
                <a:srgbClr val="FF0000"/>
              </a:solidFill>
              <a:latin typeface="Adobe Caslon Pro"/>
              <a:cs typeface="Adobe Caslon Pro"/>
            </a:endParaRPr>
          </a:p>
          <a:p>
            <a:pPr algn="ctr"/>
            <a:endParaRPr lang="fr-FR" sz="2000" b="1" dirty="0">
              <a:solidFill>
                <a:srgbClr val="FF00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Fille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de Jean-Jacques Dessalines empereur d’Haïti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Personnalité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révolutionnaire.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Son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nom fut définitivement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associé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au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drapeau </a:t>
            </a:r>
            <a:r>
              <a:rPr lang="fr-FR" sz="2800" dirty="0" err="1">
                <a:solidFill>
                  <a:srgbClr val="FFFF00"/>
                </a:solidFill>
                <a:latin typeface="Adobe Caslon Pro"/>
                <a:cs typeface="Adobe Caslon Pro"/>
              </a:rPr>
              <a:t>bicomore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d’Haïti.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Milite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pour les droits des femmes 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Adobe Caslon Pro"/>
                <a:cs typeface="Adobe Caslon Pro"/>
              </a:rPr>
              <a:t>Christine de </a:t>
            </a:r>
            <a:r>
              <a:rPr lang="fr-FR" sz="4000" b="1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Pisan</a:t>
            </a:r>
          </a:p>
          <a:p>
            <a:pPr algn="ctr"/>
            <a:endParaRPr lang="fr-FR" sz="2800" b="1" dirty="0" smtClean="0">
              <a:solidFill>
                <a:srgbClr val="FFFF00"/>
              </a:solidFill>
              <a:latin typeface="Adobe Caslon Pro"/>
              <a:cs typeface="Adobe Caslon Pro"/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1364 –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1430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Philosophe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et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poétesse  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française de naissance </a:t>
            </a:r>
            <a:r>
              <a:rPr lang="fr-FR" sz="2800" dirty="0" smtClean="0">
                <a:solidFill>
                  <a:srgbClr val="FFFF00"/>
                </a:solidFill>
                <a:latin typeface="Adobe Caslon Pro"/>
                <a:cs typeface="Adobe Caslon Pro"/>
              </a:rPr>
              <a:t>italienne</a:t>
            </a:r>
            <a:r>
              <a:rPr lang="fr-FR" sz="2800" dirty="0">
                <a:solidFill>
                  <a:srgbClr val="FFFF00"/>
                </a:solidFill>
                <a:latin typeface="Adobe Caslon Pro"/>
                <a:cs typeface="Adobe Caslon Pro"/>
              </a:rPr>
              <a:t>. Première écrivaine française</a:t>
            </a:r>
            <a:endParaRPr lang="en-GB" sz="2800" dirty="0">
              <a:solidFill>
                <a:srgbClr val="FFFF00"/>
              </a:solidFill>
              <a:latin typeface="Adobe Caslon Pro"/>
              <a:cs typeface="Adobe Caslon Pro"/>
            </a:endParaRPr>
          </a:p>
        </p:txBody>
      </p:sp>
      <p:pic>
        <p:nvPicPr>
          <p:cNvPr id="4" name="Image 3" descr="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39" y="2494544"/>
            <a:ext cx="3160807" cy="436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9366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6600"/>
      </a:hlink>
      <a:folHlink>
        <a:srgbClr val="488DD2"/>
      </a:folHlink>
    </a:clrScheme>
    <a:fontScheme name="Modèle par défaut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993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99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66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993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99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66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6600"/>
        </a:hlink>
        <a:folHlink>
          <a:srgbClr val="2448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9181</TotalTime>
  <Words>1820</Words>
  <Application>Microsoft Macintosh PowerPoint</Application>
  <PresentationFormat>Présentation à l'écran (4:3)</PresentationFormat>
  <Paragraphs>300</Paragraphs>
  <Slides>57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57</vt:i4>
      </vt:variant>
    </vt:vector>
  </HeadingPairs>
  <TitlesOfParts>
    <vt:vector size="58" baseType="lpstr"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Nicole Charest</dc:creator>
  <cp:lastModifiedBy>Utilisateur de Microsoft Office</cp:lastModifiedBy>
  <cp:revision>252</cp:revision>
  <dcterms:created xsi:type="dcterms:W3CDTF">2010-01-29T13:52:54Z</dcterms:created>
  <dcterms:modified xsi:type="dcterms:W3CDTF">2016-03-28T14:36:27Z</dcterms:modified>
</cp:coreProperties>
</file>